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0" r:id="rId3"/>
    <p:sldId id="343" r:id="rId4"/>
    <p:sldId id="257" r:id="rId5"/>
    <p:sldId id="322" r:id="rId6"/>
    <p:sldId id="261" r:id="rId7"/>
    <p:sldId id="323" r:id="rId8"/>
    <p:sldId id="278" r:id="rId9"/>
    <p:sldId id="324" r:id="rId10"/>
    <p:sldId id="335" r:id="rId11"/>
    <p:sldId id="336" r:id="rId12"/>
    <p:sldId id="337" r:id="rId13"/>
    <p:sldId id="338" r:id="rId14"/>
    <p:sldId id="339" r:id="rId15"/>
    <p:sldId id="326" r:id="rId16"/>
    <p:sldId id="310" r:id="rId17"/>
    <p:sldId id="318" r:id="rId18"/>
    <p:sldId id="312" r:id="rId19"/>
    <p:sldId id="281" r:id="rId20"/>
    <p:sldId id="295" r:id="rId21"/>
    <p:sldId id="311" r:id="rId22"/>
    <p:sldId id="330" r:id="rId23"/>
    <p:sldId id="331" r:id="rId24"/>
    <p:sldId id="332" r:id="rId25"/>
    <p:sldId id="333" r:id="rId26"/>
    <p:sldId id="334" r:id="rId27"/>
    <p:sldId id="328" r:id="rId28"/>
    <p:sldId id="262" r:id="rId29"/>
    <p:sldId id="319" r:id="rId30"/>
    <p:sldId id="320" r:id="rId31"/>
    <p:sldId id="321" r:id="rId32"/>
    <p:sldId id="301" r:id="rId33"/>
    <p:sldId id="317" r:id="rId34"/>
    <p:sldId id="329" r:id="rId35"/>
    <p:sldId id="288" r:id="rId36"/>
    <p:sldId id="342" r:id="rId37"/>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44" y="-6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Richie\AppData\Local\Microsoft\Windows\Temporary%20Internet%20Files\Content.Outlook\4U7MTFEK\2017%20Package%20Distribution%20-0203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Times New Roman" pitchFamily="18" charset="0"/>
                <a:ea typeface="標楷體" pitchFamily="65" charset="-120"/>
                <a:cs typeface="Times New Roman" pitchFamily="18" charset="0"/>
              </a:defRPr>
            </a:pPr>
            <a:r>
              <a:rPr lang="en-US" altLang="zh-TW" sz="1800" b="1" i="0" u="none" strike="noStrike" baseline="0" dirty="0" smtClean="0">
                <a:effectLst/>
                <a:latin typeface="Times New Roman" pitchFamily="18" charset="0"/>
                <a:ea typeface="標楷體" pitchFamily="65" charset="-120"/>
                <a:cs typeface="Times New Roman" pitchFamily="18" charset="0"/>
              </a:rPr>
              <a:t>Consolidated Monthly Revenue</a:t>
            </a:r>
            <a:endParaRPr lang="zh-TW" altLang="en-US" sz="1800" dirty="0">
              <a:latin typeface="Times New Roman" pitchFamily="18" charset="0"/>
              <a:ea typeface="標楷體" pitchFamily="65" charset="-120"/>
              <a:cs typeface="Times New Roman" pitchFamily="18" charset="0"/>
            </a:endParaRPr>
          </a:p>
        </c:rich>
      </c:tx>
      <c:layout>
        <c:manualLayout>
          <c:xMode val="edge"/>
          <c:yMode val="edge"/>
          <c:x val="0.3622758729855976"/>
          <c:y val="1.6033572027350503E-2"/>
        </c:manualLayout>
      </c:layout>
      <c:overlay val="0"/>
    </c:title>
    <c:autoTitleDeleted val="0"/>
    <c:plotArea>
      <c:layout/>
      <c:barChart>
        <c:barDir val="col"/>
        <c:grouping val="clustered"/>
        <c:varyColors val="0"/>
        <c:ser>
          <c:idx val="0"/>
          <c:order val="0"/>
          <c:tx>
            <c:strRef>
              <c:f>工作表1!$B$1</c:f>
              <c:strCache>
                <c:ptCount val="1"/>
                <c:pt idx="0">
                  <c:v>數列 1</c:v>
                </c:pt>
              </c:strCache>
            </c:strRef>
          </c:tx>
          <c:invertIfNegative val="0"/>
          <c:cat>
            <c:numRef>
              <c:f>工作表1!$A$2:$A$15</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工作表1!$B$2:$B$15</c:f>
              <c:numCache>
                <c:formatCode>_-* #,##0_-;\-* #,##0_-;_-* "-"??_-;_-@_-</c:formatCode>
                <c:ptCount val="14"/>
                <c:pt idx="0">
                  <c:v>41910</c:v>
                </c:pt>
                <c:pt idx="1">
                  <c:v>41158</c:v>
                </c:pt>
                <c:pt idx="2">
                  <c:v>358434</c:v>
                </c:pt>
                <c:pt idx="3">
                  <c:v>638406</c:v>
                </c:pt>
                <c:pt idx="4">
                  <c:v>657228</c:v>
                </c:pt>
                <c:pt idx="5">
                  <c:v>668591</c:v>
                </c:pt>
                <c:pt idx="6">
                  <c:v>660178</c:v>
                </c:pt>
                <c:pt idx="7">
                  <c:v>669254</c:v>
                </c:pt>
                <c:pt idx="8">
                  <c:v>670223</c:v>
                </c:pt>
                <c:pt idx="9">
                  <c:v>725311</c:v>
                </c:pt>
                <c:pt idx="10">
                  <c:v>768463</c:v>
                </c:pt>
                <c:pt idx="11">
                  <c:v>822749</c:v>
                </c:pt>
                <c:pt idx="12">
                  <c:v>841554</c:v>
                </c:pt>
                <c:pt idx="13">
                  <c:v>729906</c:v>
                </c:pt>
              </c:numCache>
            </c:numRef>
          </c:val>
        </c:ser>
        <c:dLbls>
          <c:showLegendKey val="0"/>
          <c:showVal val="0"/>
          <c:showCatName val="0"/>
          <c:showSerName val="0"/>
          <c:showPercent val="0"/>
          <c:showBubbleSize val="0"/>
        </c:dLbls>
        <c:gapWidth val="150"/>
        <c:axId val="153268224"/>
        <c:axId val="33192128"/>
      </c:barChart>
      <c:dateAx>
        <c:axId val="153268224"/>
        <c:scaling>
          <c:orientation val="minMax"/>
        </c:scaling>
        <c:delete val="0"/>
        <c:axPos val="b"/>
        <c:numFmt formatCode="mmm\-yy" sourceLinked="1"/>
        <c:majorTickMark val="out"/>
        <c:minorTickMark val="none"/>
        <c:tickLblPos val="nextTo"/>
        <c:txPr>
          <a:bodyPr/>
          <a:lstStyle/>
          <a:p>
            <a:pPr>
              <a:defRPr sz="1000"/>
            </a:pPr>
            <a:endParaRPr lang="zh-TW"/>
          </a:p>
        </c:txPr>
        <c:crossAx val="33192128"/>
        <c:crosses val="autoZero"/>
        <c:auto val="1"/>
        <c:lblOffset val="100"/>
        <c:baseTimeUnit val="months"/>
      </c:dateAx>
      <c:valAx>
        <c:axId val="33192128"/>
        <c:scaling>
          <c:orientation val="minMax"/>
        </c:scaling>
        <c:delete val="0"/>
        <c:axPos val="l"/>
        <c:majorGridlines/>
        <c:numFmt formatCode="_-* #,##0_-;\-* #,##0_-;_-* &quot;-&quot;??_-;_-@_-" sourceLinked="1"/>
        <c:majorTickMark val="out"/>
        <c:minorTickMark val="none"/>
        <c:tickLblPos val="nextTo"/>
        <c:txPr>
          <a:bodyPr/>
          <a:lstStyle/>
          <a:p>
            <a:pPr>
              <a:defRPr sz="1000"/>
            </a:pPr>
            <a:endParaRPr lang="zh-TW"/>
          </a:p>
        </c:txPr>
        <c:crossAx val="15326822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itchFamily="18" charset="0"/>
                <a:cs typeface="Times New Roman" pitchFamily="18" charset="0"/>
              </a:defRPr>
            </a:pPr>
            <a:r>
              <a:rPr lang="en-US" altLang="zh-TW" sz="2400" dirty="0">
                <a:latin typeface="Times New Roman" pitchFamily="18" charset="0"/>
                <a:cs typeface="Times New Roman" pitchFamily="18" charset="0"/>
              </a:rPr>
              <a:t>2017</a:t>
            </a:r>
            <a:r>
              <a:rPr lang="zh-TW" altLang="en-US" sz="2400" dirty="0">
                <a:latin typeface="Times New Roman" pitchFamily="18" charset="0"/>
                <a:cs typeface="Times New Roman" pitchFamily="18" charset="0"/>
              </a:rPr>
              <a:t> </a:t>
            </a:r>
          </a:p>
        </c:rich>
      </c:tx>
      <c:layout>
        <c:manualLayout>
          <c:xMode val="edge"/>
          <c:yMode val="edge"/>
          <c:x val="0.46486396758537046"/>
          <c:y val="2.7435855725420244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21714293259590586"/>
                  <c:y val="-0.12234946800365201"/>
                </c:manualLayout>
              </c:layout>
              <c:tx>
                <c:rich>
                  <a:bodyPr/>
                  <a:lstStyle/>
                  <a:p>
                    <a:r>
                      <a:rPr lang="en-US" altLang="en-US" sz="2400" dirty="0">
                        <a:solidFill>
                          <a:schemeClr val="tx1"/>
                        </a:solidFill>
                        <a:latin typeface="Times New Roman" pitchFamily="18" charset="0"/>
                        <a:cs typeface="Times New Roman" pitchFamily="18" charset="0"/>
                      </a:rPr>
                      <a:t>IC
</a:t>
                    </a:r>
                    <a:r>
                      <a:rPr lang="en-US" altLang="en-US" sz="2400" dirty="0" smtClean="0">
                        <a:solidFill>
                          <a:schemeClr val="tx1"/>
                        </a:solidFill>
                        <a:latin typeface="Times New Roman" pitchFamily="18" charset="0"/>
                        <a:cs typeface="Times New Roman" pitchFamily="18" charset="0"/>
                      </a:rPr>
                      <a:t>59%</a:t>
                    </a:r>
                    <a:endParaRPr lang="en-US" altLang="en-US" sz="1600" dirty="0">
                      <a:latin typeface="Times New Roman" pitchFamily="18" charset="0"/>
                      <a:cs typeface="Times New Roman" pitchFamily="18" charset="0"/>
                    </a:endParaRPr>
                  </a:p>
                </c:rich>
              </c:tx>
              <c:showLegendKey val="0"/>
              <c:showVal val="0"/>
              <c:showCatName val="1"/>
              <c:showSerName val="0"/>
              <c:showPercent val="1"/>
              <c:showBubbleSize val="0"/>
            </c:dLbl>
            <c:dLbl>
              <c:idx val="1"/>
              <c:layout>
                <c:manualLayout>
                  <c:x val="-3.4452867938930806E-2"/>
                  <c:y val="3.030365715414932E-2"/>
                </c:manualLayout>
              </c:layout>
              <c:tx>
                <c:rich>
                  <a:bodyPr/>
                  <a:lstStyle/>
                  <a:p>
                    <a:r>
                      <a:rPr lang="en-US" altLang="en-US" sz="2400" dirty="0">
                        <a:solidFill>
                          <a:schemeClr val="tx1"/>
                        </a:solidFill>
                        <a:latin typeface="Times New Roman" pitchFamily="18" charset="0"/>
                        <a:cs typeface="Times New Roman" pitchFamily="18" charset="0"/>
                      </a:rPr>
                      <a:t>QFN
</a:t>
                    </a:r>
                    <a:r>
                      <a:rPr lang="en-US" altLang="en-US" sz="2400" dirty="0" smtClean="0">
                        <a:solidFill>
                          <a:schemeClr val="tx1"/>
                        </a:solidFill>
                        <a:latin typeface="Times New Roman" pitchFamily="18" charset="0"/>
                        <a:cs typeface="Times New Roman" pitchFamily="18" charset="0"/>
                      </a:rPr>
                      <a:t>5%</a:t>
                    </a:r>
                    <a:endParaRPr lang="en-US" altLang="en-US" dirty="0"/>
                  </a:p>
                </c:rich>
              </c:tx>
              <c:showLegendKey val="0"/>
              <c:showVal val="0"/>
              <c:showCatName val="1"/>
              <c:showSerName val="0"/>
              <c:showPercent val="1"/>
              <c:showBubbleSize val="0"/>
            </c:dLbl>
            <c:dLbl>
              <c:idx val="2"/>
              <c:layout/>
              <c:tx>
                <c:rich>
                  <a:bodyPr/>
                  <a:lstStyle/>
                  <a:p>
                    <a:r>
                      <a:rPr lang="en-US" altLang="en-US" sz="2400" dirty="0">
                        <a:solidFill>
                          <a:schemeClr val="tx1"/>
                        </a:solidFill>
                        <a:latin typeface="Times New Roman" pitchFamily="18" charset="0"/>
                        <a:cs typeface="Times New Roman" pitchFamily="18" charset="0"/>
                      </a:rPr>
                      <a:t>Discrete
</a:t>
                    </a:r>
                    <a:r>
                      <a:rPr lang="en-US" altLang="en-US" sz="2400" dirty="0" smtClean="0">
                        <a:solidFill>
                          <a:schemeClr val="tx1"/>
                        </a:solidFill>
                        <a:latin typeface="Times New Roman" pitchFamily="18" charset="0"/>
                        <a:cs typeface="Times New Roman" pitchFamily="18" charset="0"/>
                      </a:rPr>
                      <a:t>2</a:t>
                    </a:r>
                    <a:r>
                      <a:rPr lang="en-US" altLang="zh-TW" sz="2400" dirty="0" smtClean="0">
                        <a:solidFill>
                          <a:schemeClr val="tx1"/>
                        </a:solidFill>
                        <a:latin typeface="Times New Roman" pitchFamily="18" charset="0"/>
                        <a:cs typeface="Times New Roman" pitchFamily="18" charset="0"/>
                      </a:rPr>
                      <a:t>4</a:t>
                    </a:r>
                    <a:r>
                      <a:rPr lang="en-US" altLang="en-US" sz="2400" dirty="0" smtClean="0">
                        <a:solidFill>
                          <a:schemeClr val="tx1"/>
                        </a:solidFill>
                        <a:latin typeface="Times New Roman" pitchFamily="18" charset="0"/>
                        <a:cs typeface="Times New Roman" pitchFamily="18" charset="0"/>
                      </a:rPr>
                      <a:t>%</a:t>
                    </a:r>
                    <a:endParaRPr lang="en-US" altLang="en-US" dirty="0"/>
                  </a:p>
                </c:rich>
              </c:tx>
              <c:showLegendKey val="0"/>
              <c:showVal val="0"/>
              <c:showCatName val="1"/>
              <c:showSerName val="0"/>
              <c:showPercent val="1"/>
              <c:showBubbleSize val="0"/>
            </c:dLbl>
            <c:dLbl>
              <c:idx val="3"/>
              <c:layout>
                <c:manualLayout>
                  <c:x val="-4.8603835655715293E-2"/>
                  <c:y val="-3.5589804144128982E-2"/>
                </c:manualLayout>
              </c:layout>
              <c:tx>
                <c:rich>
                  <a:bodyPr/>
                  <a:lstStyle/>
                  <a:p>
                    <a:r>
                      <a:rPr lang="en-US" altLang="en-US" sz="2400" dirty="0">
                        <a:solidFill>
                          <a:schemeClr val="tx1"/>
                        </a:solidFill>
                        <a:latin typeface="Times New Roman" pitchFamily="18" charset="0"/>
                        <a:cs typeface="Times New Roman" pitchFamily="18" charset="0"/>
                      </a:rPr>
                      <a:t>Power
</a:t>
                    </a:r>
                    <a:r>
                      <a:rPr lang="en-US" altLang="en-US" sz="2400" dirty="0" smtClean="0">
                        <a:solidFill>
                          <a:schemeClr val="tx1"/>
                        </a:solidFill>
                        <a:latin typeface="Times New Roman" pitchFamily="18" charset="0"/>
                        <a:cs typeface="Times New Roman" pitchFamily="18" charset="0"/>
                      </a:rPr>
                      <a:t>4%</a:t>
                    </a:r>
                    <a:endParaRPr lang="en-US" altLang="en-US" dirty="0"/>
                  </a:p>
                </c:rich>
              </c:tx>
              <c:showLegendKey val="0"/>
              <c:showVal val="0"/>
              <c:showCatName val="1"/>
              <c:showSerName val="0"/>
              <c:showPercent val="1"/>
              <c:showBubbleSize val="0"/>
            </c:dLbl>
            <c:dLbl>
              <c:idx val="4"/>
              <c:layout>
                <c:manualLayout>
                  <c:x val="8.863884587017172E-2"/>
                  <c:y val="7.2435862179067514E-2"/>
                </c:manualLayout>
              </c:layout>
              <c:tx>
                <c:rich>
                  <a:bodyPr/>
                  <a:lstStyle/>
                  <a:p>
                    <a:r>
                      <a:rPr lang="en-US" altLang="zh-TW" sz="2400" dirty="0" smtClean="0">
                        <a:solidFill>
                          <a:schemeClr val="tx1"/>
                        </a:solidFill>
                        <a:latin typeface="Times New Roman" pitchFamily="18" charset="0"/>
                        <a:cs typeface="Times New Roman" pitchFamily="18" charset="0"/>
                      </a:rPr>
                      <a:t>Pre-Mold </a:t>
                    </a:r>
                  </a:p>
                  <a:p>
                    <a:r>
                      <a:rPr lang="en-US" altLang="zh-TW" sz="2400" dirty="0" smtClean="0">
                        <a:solidFill>
                          <a:schemeClr val="tx1"/>
                        </a:solidFill>
                        <a:latin typeface="Times New Roman" pitchFamily="18" charset="0"/>
                        <a:cs typeface="Times New Roman" pitchFamily="18" charset="0"/>
                      </a:rPr>
                      <a:t>QFN</a:t>
                    </a:r>
                    <a:r>
                      <a:rPr lang="en-US" altLang="en-US" sz="2400" dirty="0">
                        <a:solidFill>
                          <a:schemeClr val="tx1"/>
                        </a:solidFill>
                        <a:latin typeface="Times New Roman" pitchFamily="18" charset="0"/>
                        <a:cs typeface="Times New Roman" pitchFamily="18" charset="0"/>
                      </a:rPr>
                      <a:t>
</a:t>
                    </a:r>
                    <a:r>
                      <a:rPr lang="en-US" altLang="en-US" sz="2400" dirty="0" smtClean="0">
                        <a:solidFill>
                          <a:schemeClr val="tx1"/>
                        </a:solidFill>
                        <a:latin typeface="Times New Roman" pitchFamily="18" charset="0"/>
                        <a:cs typeface="Times New Roman" pitchFamily="18" charset="0"/>
                      </a:rPr>
                      <a:t>8%</a:t>
                    </a:r>
                    <a:endParaRPr lang="en-US" altLang="en-US" dirty="0"/>
                  </a:p>
                </c:rich>
              </c:tx>
              <c:showLegendKey val="0"/>
              <c:showVal val="0"/>
              <c:showCatName val="1"/>
              <c:showSerName val="0"/>
              <c:showPercent val="1"/>
              <c:showBubbleSize val="0"/>
            </c:dLbl>
            <c:numFmt formatCode="0.00%" sourceLinked="0"/>
            <c:spPr>
              <a:effectLst/>
            </c:spPr>
            <c:txPr>
              <a:bodyPr/>
              <a:lstStyle/>
              <a:p>
                <a:pPr>
                  <a:defRPr sz="2400" b="1">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pPr>
                <a:endParaRPr lang="zh-TW"/>
              </a:p>
            </c:txPr>
            <c:showLegendKey val="0"/>
            <c:showVal val="0"/>
            <c:showCatName val="1"/>
            <c:showSerName val="0"/>
            <c:showPercent val="1"/>
            <c:showBubbleSize val="0"/>
            <c:showLeaderLines val="1"/>
          </c:dLbls>
          <c:cat>
            <c:strRef>
              <c:f>'2017 Distri_Total'!$A$3:$A$7</c:f>
              <c:strCache>
                <c:ptCount val="5"/>
                <c:pt idx="0">
                  <c:v>IC</c:v>
                </c:pt>
                <c:pt idx="1">
                  <c:v>QFN</c:v>
                </c:pt>
                <c:pt idx="2">
                  <c:v>Discrete</c:v>
                </c:pt>
                <c:pt idx="3">
                  <c:v>Power</c:v>
                </c:pt>
                <c:pt idx="4">
                  <c:v>LED</c:v>
                </c:pt>
              </c:strCache>
            </c:strRef>
          </c:cat>
          <c:val>
            <c:numRef>
              <c:f>'2017 Distri_Total'!$P$3:$P$7</c:f>
              <c:numCache>
                <c:formatCode>_-* #,##0_-;\-* #,##0_-;_-* "-"??_-;_-@_-</c:formatCode>
                <c:ptCount val="5"/>
                <c:pt idx="0">
                  <c:v>137627517.92568493</c:v>
                </c:pt>
                <c:pt idx="1">
                  <c:v>12047351.130440651</c:v>
                </c:pt>
                <c:pt idx="2">
                  <c:v>54855737.083447263</c:v>
                </c:pt>
                <c:pt idx="3">
                  <c:v>9347510.0828470569</c:v>
                </c:pt>
                <c:pt idx="4">
                  <c:v>18439380</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itchFamily="18" charset="0"/>
                <a:cs typeface="Times New Roman" pitchFamily="18" charset="0"/>
              </a:defRPr>
            </a:pPr>
            <a:r>
              <a:rPr lang="en-US" altLang="zh-TW" sz="2400" dirty="0" smtClean="0">
                <a:latin typeface="Times New Roman" pitchFamily="18" charset="0"/>
                <a:cs typeface="Times New Roman" pitchFamily="18" charset="0"/>
              </a:rPr>
              <a:t>2017</a:t>
            </a:r>
            <a:endParaRPr lang="zh-TW" altLang="en-US" sz="2400" dirty="0">
              <a:latin typeface="Times New Roman" pitchFamily="18" charset="0"/>
              <a:cs typeface="Times New Roman" pitchFamily="18" charset="0"/>
            </a:endParaRPr>
          </a:p>
        </c:rich>
      </c:tx>
      <c:layout>
        <c:manualLayout>
          <c:xMode val="edge"/>
          <c:yMode val="edge"/>
          <c:x val="0.46148258064474945"/>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463786851965942E-2"/>
          <c:y val="0.11495965021599855"/>
          <c:w val="0.96472614153982894"/>
          <c:h val="0.86459173618390295"/>
        </c:manualLayout>
      </c:layout>
      <c:pie3DChart>
        <c:varyColors val="1"/>
        <c:ser>
          <c:idx val="0"/>
          <c:order val="0"/>
          <c:dLbls>
            <c:dLbl>
              <c:idx val="0"/>
              <c:layout>
                <c:manualLayout>
                  <c:x val="-0.18017548491563359"/>
                  <c:y val="0.10894676232555359"/>
                </c:manualLayout>
              </c:layout>
              <c:tx>
                <c:rich>
                  <a:bodyPr/>
                  <a:lstStyle/>
                  <a:p>
                    <a:pPr>
                      <a:defRPr sz="2400" b="1">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pPr>
                    <a:r>
                      <a:rPr lang="en-US" altLang="en-US" sz="2400">
                        <a:latin typeface="Times New Roman" pitchFamily="18" charset="0"/>
                        <a:cs typeface="Times New Roman" pitchFamily="18" charset="0"/>
                      </a:rPr>
                      <a:t>Etched
</a:t>
                    </a:r>
                    <a:r>
                      <a:rPr lang="en-US" altLang="en-US" sz="2400" smtClean="0">
                        <a:latin typeface="Times New Roman" pitchFamily="18" charset="0"/>
                        <a:cs typeface="Times New Roman" pitchFamily="18" charset="0"/>
                      </a:rPr>
                      <a:t>34</a:t>
                    </a:r>
                    <a:r>
                      <a:rPr lang="en-US" altLang="zh-TW" sz="2400" smtClean="0">
                        <a:latin typeface="Times New Roman" pitchFamily="18" charset="0"/>
                        <a:cs typeface="Times New Roman" pitchFamily="18" charset="0"/>
                      </a:rPr>
                      <a:t>%</a:t>
                    </a:r>
                    <a:endParaRPr lang="en-US" altLang="en-US" sz="2400">
                      <a:latin typeface="Times New Roman" pitchFamily="18" charset="0"/>
                      <a:cs typeface="Times New Roman" pitchFamily="18" charset="0"/>
                    </a:endParaRPr>
                  </a:p>
                </c:rich>
              </c:tx>
              <c:numFmt formatCode="0.00%" sourceLinked="0"/>
              <c:spPr>
                <a:effectLst/>
              </c:spPr>
              <c:dLblPos val="bestFit"/>
              <c:showLegendKey val="0"/>
              <c:showVal val="0"/>
              <c:showCatName val="1"/>
              <c:showSerName val="0"/>
              <c:showPercent val="1"/>
              <c:showBubbleSize val="0"/>
            </c:dLbl>
            <c:dLbl>
              <c:idx val="1"/>
              <c:layout>
                <c:manualLayout>
                  <c:x val="0.29996010544282992"/>
                  <c:y val="-0.18344439184696104"/>
                </c:manualLayout>
              </c:layout>
              <c:tx>
                <c:rich>
                  <a:bodyPr/>
                  <a:lstStyle/>
                  <a:p>
                    <a:pPr>
                      <a:defRPr sz="2400" b="1">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pPr>
                    <a:r>
                      <a:rPr lang="en-US" altLang="en-US" sz="2400" dirty="0">
                        <a:latin typeface="Times New Roman" pitchFamily="18" charset="0"/>
                        <a:cs typeface="Times New Roman" pitchFamily="18" charset="0"/>
                      </a:rPr>
                      <a:t>Stamped</a:t>
                    </a:r>
                    <a:r>
                      <a:rPr lang="en-US" altLang="en-US" sz="2400">
                        <a:latin typeface="Times New Roman" pitchFamily="18" charset="0"/>
                        <a:cs typeface="Times New Roman" pitchFamily="18" charset="0"/>
                      </a:rPr>
                      <a:t>
</a:t>
                    </a:r>
                    <a:r>
                      <a:rPr lang="en-US" altLang="en-US" sz="2400" smtClean="0">
                        <a:latin typeface="Times New Roman" pitchFamily="18" charset="0"/>
                        <a:cs typeface="Times New Roman" pitchFamily="18" charset="0"/>
                      </a:rPr>
                      <a:t>66%</a:t>
                    </a:r>
                    <a:endParaRPr lang="en-US" altLang="en-US" sz="2400" dirty="0">
                      <a:latin typeface="Times New Roman" pitchFamily="18" charset="0"/>
                      <a:cs typeface="Times New Roman" pitchFamily="18" charset="0"/>
                    </a:endParaRPr>
                  </a:p>
                </c:rich>
              </c:tx>
              <c:numFmt formatCode="0.00%" sourceLinked="0"/>
              <c:spPr>
                <a:effectLst/>
              </c:spPr>
              <c:dLblPos val="bestFit"/>
              <c:showLegendKey val="0"/>
              <c:showVal val="0"/>
              <c:showCatName val="1"/>
              <c:showSerName val="0"/>
              <c:showPercent val="1"/>
              <c:showBubbleSize val="0"/>
            </c:dLbl>
            <c:numFmt formatCode="0.00%" sourceLinked="0"/>
            <c:spPr>
              <a:effectLst/>
            </c:spPr>
            <c:txPr>
              <a:bodyPr/>
              <a:lstStyle/>
              <a:p>
                <a:pPr>
                  <a:defRPr sz="1400" b="1">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pPr>
                <a:endParaRPr lang="zh-TW"/>
              </a:p>
            </c:txPr>
            <c:dLblPos val="inEnd"/>
            <c:showLegendKey val="0"/>
            <c:showVal val="0"/>
            <c:showCatName val="1"/>
            <c:showSerName val="0"/>
            <c:showPercent val="1"/>
            <c:showBubbleSize val="0"/>
            <c:showLeaderLines val="1"/>
          </c:dLbls>
          <c:cat>
            <c:strRef>
              <c:f>'Product type distribution'!$B$11:$B$12</c:f>
              <c:strCache>
                <c:ptCount val="2"/>
                <c:pt idx="0">
                  <c:v>Etched</c:v>
                </c:pt>
                <c:pt idx="1">
                  <c:v>Stamped</c:v>
                </c:pt>
              </c:strCache>
            </c:strRef>
          </c:cat>
          <c:val>
            <c:numRef>
              <c:f>'Product type distribution'!$N$11:$N$12</c:f>
              <c:numCache>
                <c:formatCode>#,##0</c:formatCode>
                <c:ptCount val="2"/>
                <c:pt idx="0">
                  <c:v>79811258.672323719</c:v>
                </c:pt>
                <c:pt idx="1">
                  <c:v>152171628.90645981</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ACD9D-3FA8-4135-BD48-9C072254F435}"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zh-TW" altLang="en-US"/>
        </a:p>
      </dgm:t>
    </dgm:pt>
    <dgm:pt modelId="{E960C808-EF8F-450C-B894-504342576D83}">
      <dgm:prSet phldrT="[文字]" custT="1"/>
      <dgm:spPr>
        <a:noFill/>
      </dgm:spPr>
      <dgm:t>
        <a:bodyPr/>
        <a:lstStyle/>
        <a:p>
          <a:r>
            <a:rPr lang="en-US" altLang="zh-TW" sz="3200" b="1" dirty="0" smtClean="0">
              <a:solidFill>
                <a:schemeClr val="tx1"/>
              </a:solidFill>
              <a:latin typeface="Times New Roman" pitchFamily="18" charset="0"/>
              <a:cs typeface="Times New Roman" pitchFamily="18" charset="0"/>
            </a:rPr>
            <a:t>Pre-Mold</a:t>
          </a:r>
          <a:endParaRPr lang="zh-TW" altLang="en-US" sz="3200" b="1" dirty="0">
            <a:solidFill>
              <a:schemeClr val="tx1"/>
            </a:solidFill>
            <a:latin typeface="Times New Roman" pitchFamily="18" charset="0"/>
            <a:cs typeface="Times New Roman" pitchFamily="18" charset="0"/>
          </a:endParaRPr>
        </a:p>
      </dgm:t>
    </dgm:pt>
    <dgm:pt modelId="{F0E06B5D-2239-4198-BFDD-57804D3D81BF}" type="parTrans" cxnId="{117AAFF4-DC2D-4618-9158-3162A095EBEC}">
      <dgm:prSet/>
      <dgm:spPr/>
      <dgm:t>
        <a:bodyPr/>
        <a:lstStyle/>
        <a:p>
          <a:endParaRPr lang="zh-TW" altLang="en-US"/>
        </a:p>
      </dgm:t>
    </dgm:pt>
    <dgm:pt modelId="{50F249EC-304B-4D0A-8ED5-8DF1D15DB861}" type="sibTrans" cxnId="{117AAFF4-DC2D-4618-9158-3162A095EBEC}">
      <dgm:prSet/>
      <dgm:spPr/>
      <dgm:t>
        <a:bodyPr/>
        <a:lstStyle/>
        <a:p>
          <a:endParaRPr lang="zh-TW" altLang="en-US"/>
        </a:p>
      </dgm:t>
    </dgm:pt>
    <dgm:pt modelId="{74C0EF3E-8D78-486F-9371-F55D26BC365F}">
      <dgm:prSet phldrT="[文字]" custT="1"/>
      <dgm:spPr>
        <a:solidFill>
          <a:srgbClr val="00B050"/>
        </a:solidFill>
      </dgm:spPr>
      <dgm:t>
        <a:bodyPr/>
        <a:lstStyle/>
        <a:p>
          <a:r>
            <a:rPr lang="en-US" altLang="en-US" sz="2800" b="1" dirty="0" smtClean="0">
              <a:solidFill>
                <a:schemeClr val="tx1"/>
              </a:solidFill>
              <a:latin typeface="Times New Roman" pitchFamily="18" charset="0"/>
              <a:ea typeface="標楷體" pitchFamily="65" charset="-120"/>
              <a:cs typeface="Times New Roman" pitchFamily="18" charset="0"/>
            </a:rPr>
            <a:t>Key Material</a:t>
          </a:r>
          <a:endParaRPr lang="zh-TW" altLang="en-US" sz="2800" b="1" dirty="0" smtClean="0">
            <a:solidFill>
              <a:schemeClr val="tx1"/>
            </a:solidFill>
            <a:latin typeface="Times New Roman" pitchFamily="18" charset="0"/>
            <a:ea typeface="標楷體" pitchFamily="65" charset="-120"/>
            <a:cs typeface="Times New Roman" pitchFamily="18" charset="0"/>
          </a:endParaRPr>
        </a:p>
      </dgm:t>
    </dgm:pt>
    <dgm:pt modelId="{7375B96F-A8F8-4135-8C5A-BE34BF1B57B6}" type="parTrans" cxnId="{F848D46A-6569-4BBA-ACF2-390A06AC3617}">
      <dgm:prSet/>
      <dgm:spPr/>
      <dgm:t>
        <a:bodyPr/>
        <a:lstStyle/>
        <a:p>
          <a:endParaRPr lang="zh-TW" altLang="en-US"/>
        </a:p>
      </dgm:t>
    </dgm:pt>
    <dgm:pt modelId="{1CA239B9-5055-4B27-B9BA-B513374024B7}" type="sibTrans" cxnId="{F848D46A-6569-4BBA-ACF2-390A06AC3617}">
      <dgm:prSet/>
      <dgm:spPr/>
      <dgm:t>
        <a:bodyPr/>
        <a:lstStyle/>
        <a:p>
          <a:endParaRPr lang="zh-TW" altLang="en-US"/>
        </a:p>
      </dgm:t>
    </dgm:pt>
    <dgm:pt modelId="{52C43086-2682-452D-BD57-D1D95747F531}">
      <dgm:prSet phldrT="[文字]" custT="1"/>
      <dgm:spPr>
        <a:solidFill>
          <a:srgbClr val="0070C0"/>
        </a:solidFill>
      </dgm:spPr>
      <dgm:t>
        <a:bodyPr/>
        <a:lstStyle/>
        <a:p>
          <a:r>
            <a:rPr lang="en-US" altLang="en-US" sz="2800" b="1" dirty="0" smtClean="0">
              <a:solidFill>
                <a:schemeClr val="tx1"/>
              </a:solidFill>
              <a:latin typeface="Times New Roman" pitchFamily="18" charset="0"/>
              <a:ea typeface="標楷體" pitchFamily="65" charset="-120"/>
              <a:cs typeface="Times New Roman" pitchFamily="18" charset="0"/>
            </a:rPr>
            <a:t>Mold Design</a:t>
          </a:r>
          <a:endParaRPr lang="zh-TW" altLang="en-US" sz="2800" b="1" dirty="0">
            <a:solidFill>
              <a:schemeClr val="tx1"/>
            </a:solidFill>
            <a:latin typeface="Times New Roman" pitchFamily="18" charset="0"/>
            <a:ea typeface="標楷體" pitchFamily="65" charset="-120"/>
            <a:cs typeface="Times New Roman" pitchFamily="18" charset="0"/>
          </a:endParaRPr>
        </a:p>
      </dgm:t>
    </dgm:pt>
    <dgm:pt modelId="{E896F6F6-28F4-41E1-AFE3-3C689ED9EAB1}" type="parTrans" cxnId="{33E036A8-9423-4B70-AC9D-FE4686F30999}">
      <dgm:prSet/>
      <dgm:spPr/>
      <dgm:t>
        <a:bodyPr/>
        <a:lstStyle/>
        <a:p>
          <a:endParaRPr lang="zh-TW" altLang="en-US"/>
        </a:p>
      </dgm:t>
    </dgm:pt>
    <dgm:pt modelId="{1A465295-4998-4C84-BB03-F40779EDF9A8}" type="sibTrans" cxnId="{33E036A8-9423-4B70-AC9D-FE4686F30999}">
      <dgm:prSet/>
      <dgm:spPr/>
      <dgm:t>
        <a:bodyPr/>
        <a:lstStyle/>
        <a:p>
          <a:endParaRPr lang="zh-TW" altLang="en-US"/>
        </a:p>
      </dgm:t>
    </dgm:pt>
    <dgm:pt modelId="{1B7C8861-BD34-47AD-900A-04F9F3BC4521}">
      <dgm:prSet phldrT="[文字]" custT="1"/>
      <dgm:spPr>
        <a:gradFill rotWithShape="0">
          <a:gsLst>
            <a:gs pos="0">
              <a:srgbClr val="D6B19C"/>
            </a:gs>
            <a:gs pos="30000">
              <a:srgbClr val="D49E6C"/>
            </a:gs>
            <a:gs pos="70000">
              <a:srgbClr val="A65528"/>
            </a:gs>
            <a:gs pos="100000">
              <a:srgbClr val="663012"/>
            </a:gs>
          </a:gsLst>
          <a:lin ang="16200000" scaled="0"/>
        </a:gradFill>
      </dgm:spPr>
      <dgm:t>
        <a:bodyPr/>
        <a:lstStyle/>
        <a:p>
          <a:r>
            <a:rPr lang="en-US" altLang="en-US" sz="2800" b="1" dirty="0" smtClean="0">
              <a:solidFill>
                <a:schemeClr val="tx1"/>
              </a:solidFill>
              <a:latin typeface="Times New Roman" pitchFamily="18" charset="0"/>
              <a:ea typeface="標楷體" pitchFamily="65" charset="-120"/>
              <a:cs typeface="Times New Roman" pitchFamily="18" charset="0"/>
            </a:rPr>
            <a:t>New process</a:t>
          </a:r>
        </a:p>
        <a:p>
          <a:r>
            <a:rPr lang="en-US" altLang="zh-TW" sz="2800" b="1" dirty="0" smtClean="0">
              <a:solidFill>
                <a:schemeClr val="tx1"/>
              </a:solidFill>
              <a:latin typeface="Times New Roman" pitchFamily="18" charset="0"/>
              <a:ea typeface="標楷體" pitchFamily="65" charset="-120"/>
              <a:cs typeface="Times New Roman" pitchFamily="18" charset="0"/>
            </a:rPr>
            <a:t>(Post Plating)</a:t>
          </a:r>
        </a:p>
      </dgm:t>
    </dgm:pt>
    <dgm:pt modelId="{0966D316-635B-4C5B-9C6D-3CEDC2ECCF44}" type="parTrans" cxnId="{6E137545-8D2A-4A59-A658-C08ECB105B3D}">
      <dgm:prSet/>
      <dgm:spPr/>
      <dgm:t>
        <a:bodyPr/>
        <a:lstStyle/>
        <a:p>
          <a:endParaRPr lang="zh-TW" altLang="en-US"/>
        </a:p>
      </dgm:t>
    </dgm:pt>
    <dgm:pt modelId="{DCD0694A-6C33-4DAF-87BB-A9C36E9C9622}" type="sibTrans" cxnId="{6E137545-8D2A-4A59-A658-C08ECB105B3D}">
      <dgm:prSet/>
      <dgm:spPr/>
      <dgm:t>
        <a:bodyPr/>
        <a:lstStyle/>
        <a:p>
          <a:endParaRPr lang="zh-TW" altLang="en-US"/>
        </a:p>
      </dgm:t>
    </dgm:pt>
    <dgm:pt modelId="{446D2A5A-19FC-4045-AFE6-961A6ADC172A}" type="pres">
      <dgm:prSet presAssocID="{180ACD9D-3FA8-4135-BD48-9C072254F435}" presName="composite" presStyleCnt="0">
        <dgm:presLayoutVars>
          <dgm:chMax val="5"/>
          <dgm:dir/>
          <dgm:animLvl val="ctr"/>
          <dgm:resizeHandles val="exact"/>
        </dgm:presLayoutVars>
      </dgm:prSet>
      <dgm:spPr/>
      <dgm:t>
        <a:bodyPr/>
        <a:lstStyle/>
        <a:p>
          <a:endParaRPr lang="zh-TW" altLang="en-US"/>
        </a:p>
      </dgm:t>
    </dgm:pt>
    <dgm:pt modelId="{9DF9A99E-0138-452E-9CBA-189167FDA7E6}" type="pres">
      <dgm:prSet presAssocID="{180ACD9D-3FA8-4135-BD48-9C072254F435}" presName="cycle" presStyleCnt="0"/>
      <dgm:spPr/>
    </dgm:pt>
    <dgm:pt modelId="{06982320-A3AB-4CE3-B626-D48140472792}" type="pres">
      <dgm:prSet presAssocID="{180ACD9D-3FA8-4135-BD48-9C072254F435}" presName="centerShape" presStyleCnt="0"/>
      <dgm:spPr/>
    </dgm:pt>
    <dgm:pt modelId="{D1305310-B785-4D7E-BAF1-74334B6DE9B1}" type="pres">
      <dgm:prSet presAssocID="{180ACD9D-3FA8-4135-BD48-9C072254F435}" presName="connSite" presStyleLbl="node1" presStyleIdx="0" presStyleCnt="5"/>
      <dgm:spPr/>
    </dgm:pt>
    <dgm:pt modelId="{47505A60-FF67-454C-965F-7C787321D24D}" type="pres">
      <dgm:prSet presAssocID="{180ACD9D-3FA8-4135-BD48-9C072254F435}" presName="visible" presStyleLbl="node1" presStyleIdx="0" presStyleCnt="5" custScaleX="185100" custScaleY="127606" custLinFactNeighborX="-60784" custLinFactNeighborY="-2794"/>
      <dgm:spPr>
        <a:blipFill rotWithShape="0">
          <a:blip xmlns:r="http://schemas.openxmlformats.org/officeDocument/2006/relationships" r:embed="rId1"/>
          <a:stretch>
            <a:fillRect/>
          </a:stretch>
        </a:blipFill>
      </dgm:spPr>
      <dgm:t>
        <a:bodyPr/>
        <a:lstStyle/>
        <a:p>
          <a:endParaRPr lang="zh-TW" altLang="en-US"/>
        </a:p>
      </dgm:t>
    </dgm:pt>
    <dgm:pt modelId="{5FB7ADFB-46AC-4980-98E8-F295171F1304}" type="pres">
      <dgm:prSet presAssocID="{F0E06B5D-2239-4198-BFDD-57804D3D81BF}" presName="Name25" presStyleLbl="parChTrans1D1" presStyleIdx="0" presStyleCnt="4"/>
      <dgm:spPr/>
      <dgm:t>
        <a:bodyPr/>
        <a:lstStyle/>
        <a:p>
          <a:endParaRPr lang="zh-TW" altLang="en-US"/>
        </a:p>
      </dgm:t>
    </dgm:pt>
    <dgm:pt modelId="{AE02925A-38F7-4C6C-8BD4-6CF9D0B4FCB8}" type="pres">
      <dgm:prSet presAssocID="{E960C808-EF8F-450C-B894-504342576D83}" presName="node" presStyleCnt="0"/>
      <dgm:spPr/>
    </dgm:pt>
    <dgm:pt modelId="{72CE4056-92EA-4C0E-8598-CF10C6352886}" type="pres">
      <dgm:prSet presAssocID="{E960C808-EF8F-450C-B894-504342576D83}" presName="parentNode" presStyleLbl="node1" presStyleIdx="1" presStyleCnt="5" custScaleX="306986" custScaleY="154315" custLinFactX="-62186" custLinFactY="75565" custLinFactNeighborX="-100000" custLinFactNeighborY="100000">
        <dgm:presLayoutVars>
          <dgm:chMax val="1"/>
          <dgm:bulletEnabled val="1"/>
        </dgm:presLayoutVars>
      </dgm:prSet>
      <dgm:spPr/>
      <dgm:t>
        <a:bodyPr/>
        <a:lstStyle/>
        <a:p>
          <a:endParaRPr lang="zh-TW" altLang="en-US"/>
        </a:p>
      </dgm:t>
    </dgm:pt>
    <dgm:pt modelId="{4AE54099-AB33-4ACE-B293-29F9DA018619}" type="pres">
      <dgm:prSet presAssocID="{E960C808-EF8F-450C-B894-504342576D83}" presName="childNode" presStyleLbl="revTx" presStyleIdx="0" presStyleCnt="0">
        <dgm:presLayoutVars>
          <dgm:bulletEnabled val="1"/>
        </dgm:presLayoutVars>
      </dgm:prSet>
      <dgm:spPr/>
    </dgm:pt>
    <dgm:pt modelId="{217FCC93-9247-486C-8D68-580A89C84747}" type="pres">
      <dgm:prSet presAssocID="{7375B96F-A8F8-4135-8C5A-BE34BF1B57B6}" presName="Name25" presStyleLbl="parChTrans1D1" presStyleIdx="1" presStyleCnt="4"/>
      <dgm:spPr/>
      <dgm:t>
        <a:bodyPr/>
        <a:lstStyle/>
        <a:p>
          <a:endParaRPr lang="zh-TW" altLang="en-US"/>
        </a:p>
      </dgm:t>
    </dgm:pt>
    <dgm:pt modelId="{29CB3639-CBA6-47B1-AD38-80579F5FC001}" type="pres">
      <dgm:prSet presAssocID="{74C0EF3E-8D78-486F-9371-F55D26BC365F}" presName="node" presStyleCnt="0"/>
      <dgm:spPr/>
    </dgm:pt>
    <dgm:pt modelId="{3F119952-AFDC-4DAB-8204-B43A6F5ACF64}" type="pres">
      <dgm:prSet presAssocID="{74C0EF3E-8D78-486F-9371-F55D26BC365F}" presName="parentNode" presStyleLbl="node1" presStyleIdx="2" presStyleCnt="5" custScaleX="204911" custScaleY="133257" custLinFactNeighborX="39184" custLinFactNeighborY="-84259">
        <dgm:presLayoutVars>
          <dgm:chMax val="1"/>
          <dgm:bulletEnabled val="1"/>
        </dgm:presLayoutVars>
      </dgm:prSet>
      <dgm:spPr/>
      <dgm:t>
        <a:bodyPr/>
        <a:lstStyle/>
        <a:p>
          <a:endParaRPr lang="zh-TW" altLang="en-US"/>
        </a:p>
      </dgm:t>
    </dgm:pt>
    <dgm:pt modelId="{935BF89A-A3BB-4DB1-AA14-31F8FD3E5BBA}" type="pres">
      <dgm:prSet presAssocID="{74C0EF3E-8D78-486F-9371-F55D26BC365F}" presName="childNode" presStyleLbl="revTx" presStyleIdx="0" presStyleCnt="0">
        <dgm:presLayoutVars>
          <dgm:bulletEnabled val="1"/>
        </dgm:presLayoutVars>
      </dgm:prSet>
      <dgm:spPr/>
    </dgm:pt>
    <dgm:pt modelId="{33D4099D-0953-4D4B-BB6C-496663491455}" type="pres">
      <dgm:prSet presAssocID="{E896F6F6-28F4-41E1-AFE3-3C689ED9EAB1}" presName="Name25" presStyleLbl="parChTrans1D1" presStyleIdx="2" presStyleCnt="4"/>
      <dgm:spPr/>
      <dgm:t>
        <a:bodyPr/>
        <a:lstStyle/>
        <a:p>
          <a:endParaRPr lang="zh-TW" altLang="en-US"/>
        </a:p>
      </dgm:t>
    </dgm:pt>
    <dgm:pt modelId="{2311BC70-B438-4B17-9B55-828046EC97E3}" type="pres">
      <dgm:prSet presAssocID="{52C43086-2682-452D-BD57-D1D95747F531}" presName="node" presStyleCnt="0"/>
      <dgm:spPr/>
    </dgm:pt>
    <dgm:pt modelId="{8DEE4696-A239-49D0-9823-18FC4D9E65A3}" type="pres">
      <dgm:prSet presAssocID="{52C43086-2682-452D-BD57-D1D95747F531}" presName="parentNode" presStyleLbl="node1" presStyleIdx="3" presStyleCnt="5" custScaleX="176585" custScaleY="150193" custLinFactX="95965" custLinFactNeighborX="100000" custLinFactNeighborY="-76734">
        <dgm:presLayoutVars>
          <dgm:chMax val="1"/>
          <dgm:bulletEnabled val="1"/>
        </dgm:presLayoutVars>
      </dgm:prSet>
      <dgm:spPr/>
      <dgm:t>
        <a:bodyPr/>
        <a:lstStyle/>
        <a:p>
          <a:endParaRPr lang="zh-TW" altLang="en-US"/>
        </a:p>
      </dgm:t>
    </dgm:pt>
    <dgm:pt modelId="{5FF1EE6E-73F2-4949-81C8-5C87DBEDF0B9}" type="pres">
      <dgm:prSet presAssocID="{52C43086-2682-452D-BD57-D1D95747F531}" presName="childNode" presStyleLbl="revTx" presStyleIdx="0" presStyleCnt="0">
        <dgm:presLayoutVars>
          <dgm:bulletEnabled val="1"/>
        </dgm:presLayoutVars>
      </dgm:prSet>
      <dgm:spPr/>
    </dgm:pt>
    <dgm:pt modelId="{34C0B3C1-8348-4785-B573-085B5F766967}" type="pres">
      <dgm:prSet presAssocID="{0966D316-635B-4C5B-9C6D-3CEDC2ECCF44}" presName="Name25" presStyleLbl="parChTrans1D1" presStyleIdx="3" presStyleCnt="4"/>
      <dgm:spPr/>
      <dgm:t>
        <a:bodyPr/>
        <a:lstStyle/>
        <a:p>
          <a:endParaRPr lang="zh-TW" altLang="en-US"/>
        </a:p>
      </dgm:t>
    </dgm:pt>
    <dgm:pt modelId="{0C50F140-361E-435A-85D7-6E67501EFD14}" type="pres">
      <dgm:prSet presAssocID="{1B7C8861-BD34-47AD-900A-04F9F3BC4521}" presName="node" presStyleCnt="0"/>
      <dgm:spPr/>
    </dgm:pt>
    <dgm:pt modelId="{D205E28B-140F-44B9-9370-89A599E68134}" type="pres">
      <dgm:prSet presAssocID="{1B7C8861-BD34-47AD-900A-04F9F3BC4521}" presName="parentNode" presStyleLbl="node1" presStyleIdx="4" presStyleCnt="5" custScaleX="314816" custScaleY="165491" custLinFactX="21761" custLinFactNeighborX="100000" custLinFactNeighborY="-34384">
        <dgm:presLayoutVars>
          <dgm:chMax val="1"/>
          <dgm:bulletEnabled val="1"/>
        </dgm:presLayoutVars>
      </dgm:prSet>
      <dgm:spPr/>
      <dgm:t>
        <a:bodyPr/>
        <a:lstStyle/>
        <a:p>
          <a:endParaRPr lang="zh-TW" altLang="en-US"/>
        </a:p>
      </dgm:t>
    </dgm:pt>
    <dgm:pt modelId="{0434646E-9D28-4F58-85A2-7CA9E610812D}" type="pres">
      <dgm:prSet presAssocID="{1B7C8861-BD34-47AD-900A-04F9F3BC4521}" presName="childNode" presStyleLbl="revTx" presStyleIdx="0" presStyleCnt="0">
        <dgm:presLayoutVars>
          <dgm:bulletEnabled val="1"/>
        </dgm:presLayoutVars>
      </dgm:prSet>
      <dgm:spPr/>
    </dgm:pt>
  </dgm:ptLst>
  <dgm:cxnLst>
    <dgm:cxn modelId="{ACBBF889-841C-4BF5-B58E-97395DE25630}" type="presOf" srcId="{E896F6F6-28F4-41E1-AFE3-3C689ED9EAB1}" destId="{33D4099D-0953-4D4B-BB6C-496663491455}" srcOrd="0" destOrd="0" presId="urn:microsoft.com/office/officeart/2005/8/layout/radial2"/>
    <dgm:cxn modelId="{F848D46A-6569-4BBA-ACF2-390A06AC3617}" srcId="{180ACD9D-3FA8-4135-BD48-9C072254F435}" destId="{74C0EF3E-8D78-486F-9371-F55D26BC365F}" srcOrd="1" destOrd="0" parTransId="{7375B96F-A8F8-4135-8C5A-BE34BF1B57B6}" sibTransId="{1CA239B9-5055-4B27-B9BA-B513374024B7}"/>
    <dgm:cxn modelId="{39BEAA56-F9F3-40B8-BF37-965F79E94D10}" type="presOf" srcId="{1B7C8861-BD34-47AD-900A-04F9F3BC4521}" destId="{D205E28B-140F-44B9-9370-89A599E68134}" srcOrd="0" destOrd="0" presId="urn:microsoft.com/office/officeart/2005/8/layout/radial2"/>
    <dgm:cxn modelId="{F91B0F52-81BE-437D-901A-8C377F4EE3E3}" type="presOf" srcId="{74C0EF3E-8D78-486F-9371-F55D26BC365F}" destId="{3F119952-AFDC-4DAB-8204-B43A6F5ACF64}" srcOrd="0" destOrd="0" presId="urn:microsoft.com/office/officeart/2005/8/layout/radial2"/>
    <dgm:cxn modelId="{6E137545-8D2A-4A59-A658-C08ECB105B3D}" srcId="{180ACD9D-3FA8-4135-BD48-9C072254F435}" destId="{1B7C8861-BD34-47AD-900A-04F9F3BC4521}" srcOrd="3" destOrd="0" parTransId="{0966D316-635B-4C5B-9C6D-3CEDC2ECCF44}" sibTransId="{DCD0694A-6C33-4DAF-87BB-A9C36E9C9622}"/>
    <dgm:cxn modelId="{E98FE180-1216-4745-9012-FD918C930990}" type="presOf" srcId="{52C43086-2682-452D-BD57-D1D95747F531}" destId="{8DEE4696-A239-49D0-9823-18FC4D9E65A3}" srcOrd="0" destOrd="0" presId="urn:microsoft.com/office/officeart/2005/8/layout/radial2"/>
    <dgm:cxn modelId="{E1F766B1-2A07-49FD-891D-873AEDB8F6D7}" type="presOf" srcId="{F0E06B5D-2239-4198-BFDD-57804D3D81BF}" destId="{5FB7ADFB-46AC-4980-98E8-F295171F1304}" srcOrd="0" destOrd="0" presId="urn:microsoft.com/office/officeart/2005/8/layout/radial2"/>
    <dgm:cxn modelId="{20AEEBB8-3972-4445-BC87-1945D281F270}" type="presOf" srcId="{E960C808-EF8F-450C-B894-504342576D83}" destId="{72CE4056-92EA-4C0E-8598-CF10C6352886}" srcOrd="0" destOrd="0" presId="urn:microsoft.com/office/officeart/2005/8/layout/radial2"/>
    <dgm:cxn modelId="{579C7EB4-2327-4BA7-A200-03CE645B08DC}" type="presOf" srcId="{7375B96F-A8F8-4135-8C5A-BE34BF1B57B6}" destId="{217FCC93-9247-486C-8D68-580A89C84747}" srcOrd="0" destOrd="0" presId="urn:microsoft.com/office/officeart/2005/8/layout/radial2"/>
    <dgm:cxn modelId="{117AAFF4-DC2D-4618-9158-3162A095EBEC}" srcId="{180ACD9D-3FA8-4135-BD48-9C072254F435}" destId="{E960C808-EF8F-450C-B894-504342576D83}" srcOrd="0" destOrd="0" parTransId="{F0E06B5D-2239-4198-BFDD-57804D3D81BF}" sibTransId="{50F249EC-304B-4D0A-8ED5-8DF1D15DB861}"/>
    <dgm:cxn modelId="{856A07D5-1484-4B31-837F-734114F0374A}" type="presOf" srcId="{0966D316-635B-4C5B-9C6D-3CEDC2ECCF44}" destId="{34C0B3C1-8348-4785-B573-085B5F766967}" srcOrd="0" destOrd="0" presId="urn:microsoft.com/office/officeart/2005/8/layout/radial2"/>
    <dgm:cxn modelId="{33E036A8-9423-4B70-AC9D-FE4686F30999}" srcId="{180ACD9D-3FA8-4135-BD48-9C072254F435}" destId="{52C43086-2682-452D-BD57-D1D95747F531}" srcOrd="2" destOrd="0" parTransId="{E896F6F6-28F4-41E1-AFE3-3C689ED9EAB1}" sibTransId="{1A465295-4998-4C84-BB03-F40779EDF9A8}"/>
    <dgm:cxn modelId="{7DCB01DE-1D9E-4A81-BAF0-3E2BD662D16F}" type="presOf" srcId="{180ACD9D-3FA8-4135-BD48-9C072254F435}" destId="{446D2A5A-19FC-4045-AFE6-961A6ADC172A}" srcOrd="0" destOrd="0" presId="urn:microsoft.com/office/officeart/2005/8/layout/radial2"/>
    <dgm:cxn modelId="{38B0AC9E-8A72-4227-A84F-FF7AAD4C6F5E}" type="presParOf" srcId="{446D2A5A-19FC-4045-AFE6-961A6ADC172A}" destId="{9DF9A99E-0138-452E-9CBA-189167FDA7E6}" srcOrd="0" destOrd="0" presId="urn:microsoft.com/office/officeart/2005/8/layout/radial2"/>
    <dgm:cxn modelId="{5FB39C78-66FD-4AF6-90CE-C63AE1537257}" type="presParOf" srcId="{9DF9A99E-0138-452E-9CBA-189167FDA7E6}" destId="{06982320-A3AB-4CE3-B626-D48140472792}" srcOrd="0" destOrd="0" presId="urn:microsoft.com/office/officeart/2005/8/layout/radial2"/>
    <dgm:cxn modelId="{6ED6220F-2EDA-4F43-998E-87E15DD8BD69}" type="presParOf" srcId="{06982320-A3AB-4CE3-B626-D48140472792}" destId="{D1305310-B785-4D7E-BAF1-74334B6DE9B1}" srcOrd="0" destOrd="0" presId="urn:microsoft.com/office/officeart/2005/8/layout/radial2"/>
    <dgm:cxn modelId="{79312481-6BDE-4C96-A83D-147A6BEB20D0}" type="presParOf" srcId="{06982320-A3AB-4CE3-B626-D48140472792}" destId="{47505A60-FF67-454C-965F-7C787321D24D}" srcOrd="1" destOrd="0" presId="urn:microsoft.com/office/officeart/2005/8/layout/radial2"/>
    <dgm:cxn modelId="{A4C50443-8BA2-4DC7-85F0-CF256E5F1D3C}" type="presParOf" srcId="{9DF9A99E-0138-452E-9CBA-189167FDA7E6}" destId="{5FB7ADFB-46AC-4980-98E8-F295171F1304}" srcOrd="1" destOrd="0" presId="urn:microsoft.com/office/officeart/2005/8/layout/radial2"/>
    <dgm:cxn modelId="{DA958B23-FA4F-4D8C-A41F-58128773272F}" type="presParOf" srcId="{9DF9A99E-0138-452E-9CBA-189167FDA7E6}" destId="{AE02925A-38F7-4C6C-8BD4-6CF9D0B4FCB8}" srcOrd="2" destOrd="0" presId="urn:microsoft.com/office/officeart/2005/8/layout/radial2"/>
    <dgm:cxn modelId="{3928963B-ACBC-4AF3-9B75-6AB1E8B8C278}" type="presParOf" srcId="{AE02925A-38F7-4C6C-8BD4-6CF9D0B4FCB8}" destId="{72CE4056-92EA-4C0E-8598-CF10C6352886}" srcOrd="0" destOrd="0" presId="urn:microsoft.com/office/officeart/2005/8/layout/radial2"/>
    <dgm:cxn modelId="{CE1FDBAA-5AC4-42C9-802C-A88619DBFD50}" type="presParOf" srcId="{AE02925A-38F7-4C6C-8BD4-6CF9D0B4FCB8}" destId="{4AE54099-AB33-4ACE-B293-29F9DA018619}" srcOrd="1" destOrd="0" presId="urn:microsoft.com/office/officeart/2005/8/layout/radial2"/>
    <dgm:cxn modelId="{3D551A9E-675C-4B5B-B304-D0CBA6E9D462}" type="presParOf" srcId="{9DF9A99E-0138-452E-9CBA-189167FDA7E6}" destId="{217FCC93-9247-486C-8D68-580A89C84747}" srcOrd="3" destOrd="0" presId="urn:microsoft.com/office/officeart/2005/8/layout/radial2"/>
    <dgm:cxn modelId="{342AAFF5-4E19-489B-A5B0-4A6B952651EC}" type="presParOf" srcId="{9DF9A99E-0138-452E-9CBA-189167FDA7E6}" destId="{29CB3639-CBA6-47B1-AD38-80579F5FC001}" srcOrd="4" destOrd="0" presId="urn:microsoft.com/office/officeart/2005/8/layout/radial2"/>
    <dgm:cxn modelId="{04EE0D80-D217-41C8-BE80-D59A27FDD7FF}" type="presParOf" srcId="{29CB3639-CBA6-47B1-AD38-80579F5FC001}" destId="{3F119952-AFDC-4DAB-8204-B43A6F5ACF64}" srcOrd="0" destOrd="0" presId="urn:microsoft.com/office/officeart/2005/8/layout/radial2"/>
    <dgm:cxn modelId="{B3704876-72AF-4D18-97F7-684677894BF3}" type="presParOf" srcId="{29CB3639-CBA6-47B1-AD38-80579F5FC001}" destId="{935BF89A-A3BB-4DB1-AA14-31F8FD3E5BBA}" srcOrd="1" destOrd="0" presId="urn:microsoft.com/office/officeart/2005/8/layout/radial2"/>
    <dgm:cxn modelId="{C77B5063-FCB4-4915-A56D-313DE2233FB5}" type="presParOf" srcId="{9DF9A99E-0138-452E-9CBA-189167FDA7E6}" destId="{33D4099D-0953-4D4B-BB6C-496663491455}" srcOrd="5" destOrd="0" presId="urn:microsoft.com/office/officeart/2005/8/layout/radial2"/>
    <dgm:cxn modelId="{2BF56F08-45CD-401A-8FA1-AD5585C0DF02}" type="presParOf" srcId="{9DF9A99E-0138-452E-9CBA-189167FDA7E6}" destId="{2311BC70-B438-4B17-9B55-828046EC97E3}" srcOrd="6" destOrd="0" presId="urn:microsoft.com/office/officeart/2005/8/layout/radial2"/>
    <dgm:cxn modelId="{6ED5C3C4-B754-47C7-970A-30A35EB48AD6}" type="presParOf" srcId="{2311BC70-B438-4B17-9B55-828046EC97E3}" destId="{8DEE4696-A239-49D0-9823-18FC4D9E65A3}" srcOrd="0" destOrd="0" presId="urn:microsoft.com/office/officeart/2005/8/layout/radial2"/>
    <dgm:cxn modelId="{72370C31-D3D7-4B80-9C09-80DBAD3BF8FF}" type="presParOf" srcId="{2311BC70-B438-4B17-9B55-828046EC97E3}" destId="{5FF1EE6E-73F2-4949-81C8-5C87DBEDF0B9}" srcOrd="1" destOrd="0" presId="urn:microsoft.com/office/officeart/2005/8/layout/radial2"/>
    <dgm:cxn modelId="{82CB499A-7975-48D5-BE8F-6F5A5CEE2D05}" type="presParOf" srcId="{9DF9A99E-0138-452E-9CBA-189167FDA7E6}" destId="{34C0B3C1-8348-4785-B573-085B5F766967}" srcOrd="7" destOrd="0" presId="urn:microsoft.com/office/officeart/2005/8/layout/radial2"/>
    <dgm:cxn modelId="{61E0110E-4DB7-4DB9-8A89-6EB3FE6AD271}" type="presParOf" srcId="{9DF9A99E-0138-452E-9CBA-189167FDA7E6}" destId="{0C50F140-361E-435A-85D7-6E67501EFD14}" srcOrd="8" destOrd="0" presId="urn:microsoft.com/office/officeart/2005/8/layout/radial2"/>
    <dgm:cxn modelId="{7E706637-E5FC-43F1-8BDC-D9D1F6C48D4D}" type="presParOf" srcId="{0C50F140-361E-435A-85D7-6E67501EFD14}" destId="{D205E28B-140F-44B9-9370-89A599E68134}" srcOrd="0" destOrd="0" presId="urn:microsoft.com/office/officeart/2005/8/layout/radial2"/>
    <dgm:cxn modelId="{07E35DD0-B7ED-4D30-81C7-8F705B3FDAA7}" type="presParOf" srcId="{0C50F140-361E-435A-85D7-6E67501EFD14}" destId="{0434646E-9D28-4F58-85A2-7CA9E610812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0B3C1-8348-4785-B573-085B5F766967}">
      <dsp:nvSpPr>
        <dsp:cNvPr id="0" name=""/>
        <dsp:cNvSpPr/>
      </dsp:nvSpPr>
      <dsp:spPr>
        <a:xfrm rot="2194868">
          <a:off x="3076106" y="2871761"/>
          <a:ext cx="533397" cy="38408"/>
        </a:xfrm>
        <a:custGeom>
          <a:avLst/>
          <a:gdLst/>
          <a:ahLst/>
          <a:cxnLst/>
          <a:rect l="0" t="0" r="0" b="0"/>
          <a:pathLst>
            <a:path>
              <a:moveTo>
                <a:pt x="0" y="19204"/>
              </a:moveTo>
              <a:lnTo>
                <a:pt x="533397"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4099D-0953-4D4B-BB6C-496663491455}">
      <dsp:nvSpPr>
        <dsp:cNvPr id="0" name=""/>
        <dsp:cNvSpPr/>
      </dsp:nvSpPr>
      <dsp:spPr>
        <a:xfrm rot="21479076">
          <a:off x="3128006" y="2212677"/>
          <a:ext cx="2054255" cy="38408"/>
        </a:xfrm>
        <a:custGeom>
          <a:avLst/>
          <a:gdLst/>
          <a:ahLst/>
          <a:cxnLst/>
          <a:rect l="0" t="0" r="0" b="0"/>
          <a:pathLst>
            <a:path>
              <a:moveTo>
                <a:pt x="0" y="19204"/>
              </a:moveTo>
              <a:lnTo>
                <a:pt x="2054255"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FCC93-9247-486C-8D68-580A89C84747}">
      <dsp:nvSpPr>
        <dsp:cNvPr id="0" name=""/>
        <dsp:cNvSpPr/>
      </dsp:nvSpPr>
      <dsp:spPr>
        <a:xfrm rot="19288332">
          <a:off x="3037936" y="1534974"/>
          <a:ext cx="833331" cy="38408"/>
        </a:xfrm>
        <a:custGeom>
          <a:avLst/>
          <a:gdLst/>
          <a:ahLst/>
          <a:cxnLst/>
          <a:rect l="0" t="0" r="0" b="0"/>
          <a:pathLst>
            <a:path>
              <a:moveTo>
                <a:pt x="0" y="19204"/>
              </a:moveTo>
              <a:lnTo>
                <a:pt x="833331"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7ADFB-46AC-4980-98E8-F295171F1304}">
      <dsp:nvSpPr>
        <dsp:cNvPr id="0" name=""/>
        <dsp:cNvSpPr/>
      </dsp:nvSpPr>
      <dsp:spPr>
        <a:xfrm rot="26168">
          <a:off x="1934764" y="2269936"/>
          <a:ext cx="1228141" cy="38408"/>
        </a:xfrm>
        <a:custGeom>
          <a:avLst/>
          <a:gdLst/>
          <a:ahLst/>
          <a:cxnLst/>
          <a:rect l="0" t="0" r="0" b="0"/>
          <a:pathLst>
            <a:path>
              <a:moveTo>
                <a:pt x="0" y="19204"/>
              </a:moveTo>
              <a:lnTo>
                <a:pt x="1228141"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05A60-FF67-454C-965F-7C787321D24D}">
      <dsp:nvSpPr>
        <dsp:cNvPr id="0" name=""/>
        <dsp:cNvSpPr/>
      </dsp:nvSpPr>
      <dsp:spPr>
        <a:xfrm>
          <a:off x="0" y="1153188"/>
          <a:ext cx="3156905" cy="217633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CE4056-92EA-4C0E-8598-CF10C6352886}">
      <dsp:nvSpPr>
        <dsp:cNvPr id="0" name=""/>
        <dsp:cNvSpPr/>
      </dsp:nvSpPr>
      <dsp:spPr>
        <a:xfrm>
          <a:off x="21655" y="1492300"/>
          <a:ext cx="3141412" cy="1579118"/>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altLang="zh-TW" sz="3200" b="1" kern="1200" dirty="0" smtClean="0">
              <a:solidFill>
                <a:schemeClr val="tx1"/>
              </a:solidFill>
              <a:latin typeface="Times New Roman" pitchFamily="18" charset="0"/>
              <a:cs typeface="Times New Roman" pitchFamily="18" charset="0"/>
            </a:rPr>
            <a:t>Pre-Mold</a:t>
          </a:r>
          <a:endParaRPr lang="zh-TW" altLang="en-US" sz="3200" b="1" kern="1200" dirty="0">
            <a:solidFill>
              <a:schemeClr val="tx1"/>
            </a:solidFill>
            <a:latin typeface="Times New Roman" pitchFamily="18" charset="0"/>
            <a:cs typeface="Times New Roman" pitchFamily="18" charset="0"/>
          </a:endParaRPr>
        </a:p>
      </dsp:txBody>
      <dsp:txXfrm>
        <a:off x="481704" y="1723556"/>
        <a:ext cx="2221314" cy="1116606"/>
      </dsp:txXfrm>
    </dsp:sp>
    <dsp:sp modelId="{3F119952-AFDC-4DAB-8204-B43A6F5ACF64}">
      <dsp:nvSpPr>
        <dsp:cNvPr id="0" name=""/>
        <dsp:cNvSpPr/>
      </dsp:nvSpPr>
      <dsp:spPr>
        <a:xfrm>
          <a:off x="3395337" y="84757"/>
          <a:ext cx="2096871" cy="1363629"/>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dirty="0" smtClean="0">
              <a:solidFill>
                <a:schemeClr val="tx1"/>
              </a:solidFill>
              <a:latin typeface="Times New Roman" pitchFamily="18" charset="0"/>
              <a:ea typeface="標楷體" pitchFamily="65" charset="-120"/>
              <a:cs typeface="Times New Roman" pitchFamily="18" charset="0"/>
            </a:rPr>
            <a:t>Key Material</a:t>
          </a:r>
          <a:endParaRPr lang="zh-TW" altLang="en-US" sz="2800" b="1" kern="1200" dirty="0" smtClean="0">
            <a:solidFill>
              <a:schemeClr val="tx1"/>
            </a:solidFill>
            <a:latin typeface="Times New Roman" pitchFamily="18" charset="0"/>
            <a:ea typeface="標楷體" pitchFamily="65" charset="-120"/>
            <a:cs typeface="Times New Roman" pitchFamily="18" charset="0"/>
          </a:endParaRPr>
        </a:p>
      </dsp:txBody>
      <dsp:txXfrm>
        <a:off x="3702417" y="284456"/>
        <a:ext cx="1482711" cy="964231"/>
      </dsp:txXfrm>
    </dsp:sp>
    <dsp:sp modelId="{8DEE4696-A239-49D0-9823-18FC4D9E65A3}">
      <dsp:nvSpPr>
        <dsp:cNvPr id="0" name=""/>
        <dsp:cNvSpPr/>
      </dsp:nvSpPr>
      <dsp:spPr>
        <a:xfrm>
          <a:off x="5180854" y="1395523"/>
          <a:ext cx="1807008" cy="1536937"/>
        </a:xfrm>
        <a:prstGeom prst="ellips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dirty="0" smtClean="0">
              <a:solidFill>
                <a:schemeClr val="tx1"/>
              </a:solidFill>
              <a:latin typeface="Times New Roman" pitchFamily="18" charset="0"/>
              <a:ea typeface="標楷體" pitchFamily="65" charset="-120"/>
              <a:cs typeface="Times New Roman" pitchFamily="18" charset="0"/>
            </a:rPr>
            <a:t>Mold Design</a:t>
          </a:r>
          <a:endParaRPr lang="zh-TW" altLang="en-US" sz="2800" b="1" kern="1200" dirty="0">
            <a:solidFill>
              <a:schemeClr val="tx1"/>
            </a:solidFill>
            <a:latin typeface="Times New Roman" pitchFamily="18" charset="0"/>
            <a:ea typeface="標楷體" pitchFamily="65" charset="-120"/>
            <a:cs typeface="Times New Roman" pitchFamily="18" charset="0"/>
          </a:endParaRPr>
        </a:p>
      </dsp:txBody>
      <dsp:txXfrm>
        <a:off x="5445484" y="1620602"/>
        <a:ext cx="1277748" cy="1086779"/>
      </dsp:txXfrm>
    </dsp:sp>
    <dsp:sp modelId="{D205E28B-140F-44B9-9370-89A599E68134}">
      <dsp:nvSpPr>
        <dsp:cNvPr id="0" name=""/>
        <dsp:cNvSpPr/>
      </dsp:nvSpPr>
      <dsp:spPr>
        <a:xfrm>
          <a:off x="2877230" y="2894135"/>
          <a:ext cx="3221538" cy="1693483"/>
        </a:xfrm>
        <a:prstGeom prst="ellipse">
          <a:avLst/>
        </a:prstGeom>
        <a:gradFill rotWithShape="0">
          <a:gsLst>
            <a:gs pos="0">
              <a:srgbClr val="D6B19C"/>
            </a:gs>
            <a:gs pos="30000">
              <a:srgbClr val="D49E6C"/>
            </a:gs>
            <a:gs pos="70000">
              <a:srgbClr val="A65528"/>
            </a:gs>
            <a:gs pos="100000">
              <a:srgbClr val="66301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dirty="0" smtClean="0">
              <a:solidFill>
                <a:schemeClr val="tx1"/>
              </a:solidFill>
              <a:latin typeface="Times New Roman" pitchFamily="18" charset="0"/>
              <a:ea typeface="標楷體" pitchFamily="65" charset="-120"/>
              <a:cs typeface="Times New Roman" pitchFamily="18" charset="0"/>
            </a:rPr>
            <a:t>New process</a:t>
          </a:r>
        </a:p>
        <a:p>
          <a:pPr lvl="0" algn="ctr" defTabSz="1244600">
            <a:lnSpc>
              <a:spcPct val="90000"/>
            </a:lnSpc>
            <a:spcBef>
              <a:spcPct val="0"/>
            </a:spcBef>
            <a:spcAft>
              <a:spcPct val="35000"/>
            </a:spcAft>
          </a:pPr>
          <a:r>
            <a:rPr lang="en-US" altLang="zh-TW" sz="2800" b="1" kern="1200" dirty="0" smtClean="0">
              <a:solidFill>
                <a:schemeClr val="tx1"/>
              </a:solidFill>
              <a:latin typeface="Times New Roman" pitchFamily="18" charset="0"/>
              <a:ea typeface="標楷體" pitchFamily="65" charset="-120"/>
              <a:cs typeface="Times New Roman" pitchFamily="18" charset="0"/>
            </a:rPr>
            <a:t>(Post Plating)</a:t>
          </a:r>
        </a:p>
      </dsp:txBody>
      <dsp:txXfrm>
        <a:off x="3349013" y="3142140"/>
        <a:ext cx="2277972" cy="119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B5B0C1A3-54A0-4660-9F46-851C94C0A94F}" type="datetimeFigureOut">
              <a:rPr lang="zh-TW" altLang="en-US" smtClean="0"/>
              <a:pPr/>
              <a:t>2018/4/9</a:t>
            </a:fld>
            <a:endParaRPr lang="zh-TW" altLang="en-US"/>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312" tIns="45656" rIns="91312" bIns="45656"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6944A3E2-2425-4E46-80C4-075F825D129E}" type="slidenum">
              <a:rPr lang="zh-TW" altLang="en-US" smtClean="0"/>
              <a:pPr/>
              <a:t>‹#›</a:t>
            </a:fld>
            <a:endParaRPr lang="zh-TW" altLang="en-US"/>
          </a:p>
        </p:txBody>
      </p:sp>
    </p:spTree>
    <p:extLst>
      <p:ext uri="{BB962C8B-B14F-4D97-AF65-F5344CB8AC3E}">
        <p14:creationId xmlns:p14="http://schemas.microsoft.com/office/powerpoint/2010/main" val="8012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F8483F-9521-4D42-BD8D-827265BEFE19}" type="slidenum">
              <a:rPr lang="zh-TW" altLang="en-US" smtClean="0"/>
              <a:pPr/>
              <a:t>12</a:t>
            </a:fld>
            <a:endParaRPr lang="zh-TW" altLang="en-US"/>
          </a:p>
        </p:txBody>
      </p:sp>
    </p:spTree>
    <p:extLst>
      <p:ext uri="{BB962C8B-B14F-4D97-AF65-F5344CB8AC3E}">
        <p14:creationId xmlns:p14="http://schemas.microsoft.com/office/powerpoint/2010/main" val="358505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0441" indent="-220441">
              <a:buAutoNum type="arabicPeriod"/>
            </a:pPr>
            <a:r>
              <a:rPr lang="en-US" altLang="zh-TW" dirty="0" smtClean="0"/>
              <a:t>To</a:t>
            </a:r>
            <a:r>
              <a:rPr lang="en-US" altLang="zh-TW" baseline="0" dirty="0" smtClean="0"/>
              <a:t> reduce PKG total stand off height, reduce LF thickness is KEY.</a:t>
            </a:r>
          </a:p>
          <a:p>
            <a:pPr marL="220441" indent="-220441">
              <a:buAutoNum type="arabicPeriod"/>
            </a:pPr>
            <a:r>
              <a:rPr lang="en-US" altLang="zh-TW" baseline="0" dirty="0" smtClean="0"/>
              <a:t>Thinner LF OSATs cannot handle in assembly process…….with pre-mold make it possible!</a:t>
            </a:r>
            <a:endParaRPr lang="zh-TW" altLang="en-US" dirty="0"/>
          </a:p>
        </p:txBody>
      </p:sp>
      <p:sp>
        <p:nvSpPr>
          <p:cNvPr id="4" name="投影片編號版面配置區 3"/>
          <p:cNvSpPr>
            <a:spLocks noGrp="1"/>
          </p:cNvSpPr>
          <p:nvPr>
            <p:ph type="sldNum" sz="quarter" idx="10"/>
          </p:nvPr>
        </p:nvSpPr>
        <p:spPr/>
        <p:txBody>
          <a:bodyPr/>
          <a:lstStyle/>
          <a:p>
            <a:fld id="{9FF8483F-9521-4D42-BD8D-827265BEFE19}" type="slidenum">
              <a:rPr lang="zh-TW" altLang="en-US" smtClean="0"/>
              <a:pPr/>
              <a:t>13</a:t>
            </a:fld>
            <a:endParaRPr lang="zh-TW" altLang="en-US"/>
          </a:p>
        </p:txBody>
      </p:sp>
    </p:spTree>
    <p:extLst>
      <p:ext uri="{BB962C8B-B14F-4D97-AF65-F5344CB8AC3E}">
        <p14:creationId xmlns:p14="http://schemas.microsoft.com/office/powerpoint/2010/main" val="276988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8CEABE9-AF52-496C-9DBB-4A360C805C3A}" type="datetime1">
              <a:rPr lang="zh-TW" altLang="en-US" smtClean="0"/>
              <a:pPr/>
              <a:t>2018/4/9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A617445-6867-41A7-A152-F7B7A9B727D8}" type="datetime1">
              <a:rPr lang="zh-TW" altLang="en-US" smtClean="0"/>
              <a:pPr/>
              <a:t>2018/4/9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6DCF9-28D4-491E-86BC-9E015A9997A7}" type="datetime1">
              <a:rPr lang="zh-TW" altLang="en-US" smtClean="0"/>
              <a:pPr/>
              <a:t>2018/4/9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379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762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197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379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只有標題">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rot="16200000">
            <a:off x="-1198682" y="4821116"/>
            <a:ext cx="2625969" cy="228600"/>
          </a:xfrm>
          <a:prstGeom prst="rect">
            <a:avLst/>
          </a:prstGeom>
        </p:spPr>
        <p:txBody>
          <a:bodyPr/>
          <a:lstStyle/>
          <a:p>
            <a:fld id="{7628DB19-22A5-4189-98F3-25C68E8CA69E}" type="datetime1">
              <a:rPr lang="zh-TW" altLang="en-US" smtClean="0"/>
              <a:pPr/>
              <a:t>2018/4/9</a:t>
            </a:fld>
            <a:endParaRPr lang="zh-TW" altLang="en-US"/>
          </a:p>
        </p:txBody>
      </p:sp>
      <p:sp>
        <p:nvSpPr>
          <p:cNvPr id="5" name="Slide Number Placeholder 4"/>
          <p:cNvSpPr>
            <a:spLocks noGrp="1"/>
          </p:cNvSpPr>
          <p:nvPr>
            <p:ph type="sldNum" sz="quarter" idx="12"/>
          </p:nvPr>
        </p:nvSpPr>
        <p:spPr>
          <a:xfrm>
            <a:off x="8696325" y="6329433"/>
            <a:ext cx="381000" cy="365125"/>
          </a:xfrm>
          <a:prstGeom prst="rect">
            <a:avLst/>
          </a:prstGeom>
        </p:spPr>
        <p:txBody>
          <a:bodyPr/>
          <a:lstStyle/>
          <a:p>
            <a:fld id="{89AA5D10-FAB2-45AE-B6F8-D256BE04B033}" type="slidenum">
              <a:rPr lang="zh-TW" altLang="en-US" smtClean="0"/>
              <a:pPr/>
              <a:t>‹#›</a:t>
            </a:fld>
            <a:endParaRPr lang="zh-TW" altLang="en-US"/>
          </a:p>
        </p:txBody>
      </p:sp>
      <p:sp>
        <p:nvSpPr>
          <p:cNvPr id="6" name="Footer Placeholder 4"/>
          <p:cNvSpPr txBox="1">
            <a:spLocks/>
          </p:cNvSpPr>
          <p:nvPr userDrawn="1"/>
        </p:nvSpPr>
        <p:spPr>
          <a:xfrm>
            <a:off x="4031940" y="6553199"/>
            <a:ext cx="1080120" cy="304801"/>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rgbClr val="E4263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Confidential </a:t>
            </a:r>
            <a:endParaRPr lang="zh-TW" altLang="en-US" dirty="0"/>
          </a:p>
        </p:txBody>
      </p:sp>
    </p:spTree>
    <p:extLst>
      <p:ext uri="{BB962C8B-B14F-4D97-AF65-F5344CB8AC3E}">
        <p14:creationId xmlns:p14="http://schemas.microsoft.com/office/powerpoint/2010/main" val="42255152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64E59B4-45FF-4836-B8C5-AD9DE2E9E972}" type="datetime1">
              <a:rPr lang="zh-TW" altLang="en-US" smtClean="0"/>
              <a:pPr/>
              <a:t>2018/4/9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1A1C356-E28D-4C53-AD45-4D0DE45CB0C5}" type="datetime1">
              <a:rPr lang="zh-TW" altLang="en-US" smtClean="0"/>
              <a:pPr/>
              <a:t>2018/4/9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3CF07C8-AE64-4CEF-A8ED-CE2849A33FF3}" type="datetime1">
              <a:rPr lang="zh-TW" altLang="en-US" smtClean="0"/>
              <a:pPr/>
              <a:t>2018/4/9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8E08C73-2DB2-4802-BCF4-2587174F9465}" type="datetime1">
              <a:rPr lang="zh-TW" altLang="en-US" smtClean="0"/>
              <a:pPr/>
              <a:t>2018/4/9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D39E271-F6FF-458F-8370-6A772AFC5863}" type="datetime1">
              <a:rPr lang="zh-TW" altLang="en-US" smtClean="0"/>
              <a:pPr/>
              <a:t>2018/4/9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87403CC-E788-4A18-BFFB-03F65E312EE0}" type="datetime1">
              <a:rPr lang="zh-TW" altLang="en-US" smtClean="0"/>
              <a:pPr/>
              <a:t>2018/4/9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C9F4D18-D4C3-4F7C-9011-038CD39D18C9}" type="datetime1">
              <a:rPr lang="zh-TW" altLang="en-US" smtClean="0"/>
              <a:pPr/>
              <a:t>2018/4/9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C52113E-8DC9-46F4-8B8A-D7F308D879C6}" type="datetime1">
              <a:rPr lang="zh-TW" altLang="en-US" smtClean="0"/>
              <a:pPr/>
              <a:t>2018/4/9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8FE9E-E735-46C8-A2C1-CF74CF1E4309}" type="datetime1">
              <a:rPr lang="zh-TW" altLang="en-US" smtClean="0"/>
              <a:pPr/>
              <a:t>2018/4/9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C3285-3FAB-4576-96CD-965DFBF441F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___2.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___3.xls"/><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564904"/>
            <a:ext cx="7772400" cy="1902073"/>
          </a:xfrm>
        </p:spPr>
        <p:txBody>
          <a:bodyPr>
            <a:normAutofit fontScale="90000"/>
          </a:bodyPr>
          <a:lstStyle/>
          <a:p>
            <a:r>
              <a:rPr lang="en-US" altLang="zh-TW" b="1" dirty="0" smtClean="0">
                <a:latin typeface="Times New Roman" pitchFamily="18" charset="0"/>
                <a:ea typeface="標楷體" pitchFamily="65" charset="-120"/>
                <a:cs typeface="Times New Roman" pitchFamily="18" charset="0"/>
              </a:rPr>
              <a:t>CHANG WAH TECHNOLOGY CO., LTD</a:t>
            </a:r>
            <a:br>
              <a:rPr lang="en-US" altLang="zh-TW" b="1" dirty="0" smtClean="0">
                <a:latin typeface="Times New Roman" pitchFamily="18" charset="0"/>
                <a:ea typeface="標楷體" pitchFamily="65" charset="-120"/>
                <a:cs typeface="Times New Roman" pitchFamily="18" charset="0"/>
              </a:rPr>
            </a:br>
            <a:r>
              <a:rPr lang="en-US" altLang="zh-TW" b="1" dirty="0" smtClean="0">
                <a:latin typeface="Times New Roman" pitchFamily="18" charset="0"/>
                <a:ea typeface="標楷體" pitchFamily="65" charset="-120"/>
                <a:cs typeface="Times New Roman" pitchFamily="18" charset="0"/>
              </a:rPr>
              <a:t>(6548 TT)</a:t>
            </a:r>
            <a:endParaRPr lang="zh-TW" altLang="en-US" b="1" dirty="0">
              <a:latin typeface="Times New Roman" pitchFamily="18" charset="0"/>
              <a:ea typeface="標楷體" pitchFamily="65" charset="-120"/>
              <a:cs typeface="Times New Roman" pitchFamily="18" charset="0"/>
            </a:endParaRPr>
          </a:p>
        </p:txBody>
      </p:sp>
      <p:sp>
        <p:nvSpPr>
          <p:cNvPr id="3" name="副標題 2"/>
          <p:cNvSpPr>
            <a:spLocks noGrp="1"/>
          </p:cNvSpPr>
          <p:nvPr>
            <p:ph type="subTitle" idx="1"/>
          </p:nvPr>
        </p:nvSpPr>
        <p:spPr>
          <a:xfrm>
            <a:off x="1475656" y="5301208"/>
            <a:ext cx="6400800" cy="1057672"/>
          </a:xfrm>
        </p:spPr>
        <p:txBody>
          <a:bodyPr/>
          <a:lstStyle/>
          <a:p>
            <a:r>
              <a:rPr lang="en-US" altLang="zh-TW" dirty="0" smtClean="0"/>
              <a:t>Apr 11-13,2018</a:t>
            </a:r>
            <a:endParaRPr lang="zh-TW" altLang="en-US" dirty="0"/>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a:t>
            </a:fld>
            <a:endParaRPr lang="zh-TW" alt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76671"/>
            <a:ext cx="4886325"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76671"/>
            <a:ext cx="3690718"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107957380"/>
              </p:ext>
            </p:extLst>
          </p:nvPr>
        </p:nvGraphicFramePr>
        <p:xfrm>
          <a:off x="893263" y="2131790"/>
          <a:ext cx="7992888" cy="463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T:\YY\工程評估\臨時交辦\presentation\新資料夾\DSC09102.JPG"/>
          <p:cNvPicPr>
            <a:picLocks noChangeAspect="1" noChangeArrowheads="1"/>
          </p:cNvPicPr>
          <p:nvPr/>
        </p:nvPicPr>
        <p:blipFill>
          <a:blip r:embed="rId7" cstate="print"/>
          <a:srcRect/>
          <a:stretch>
            <a:fillRect/>
          </a:stretch>
        </p:blipFill>
        <p:spPr bwMode="auto">
          <a:xfrm>
            <a:off x="4225209" y="836712"/>
            <a:ext cx="1368152" cy="1175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8" cstate="print"/>
          <a:srcRect/>
          <a:stretch>
            <a:fillRect/>
          </a:stretch>
        </p:blipFill>
        <p:spPr bwMode="auto">
          <a:xfrm>
            <a:off x="5861815" y="836712"/>
            <a:ext cx="1368152" cy="1349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4"/>
          <p:cNvPicPr>
            <a:picLocks noChangeAspect="1" noChangeArrowheads="1"/>
          </p:cNvPicPr>
          <p:nvPr/>
        </p:nvPicPr>
        <p:blipFill>
          <a:blip r:embed="rId9" cstate="print"/>
          <a:srcRect/>
          <a:stretch>
            <a:fillRect/>
          </a:stretch>
        </p:blipFill>
        <p:spPr bwMode="auto">
          <a:xfrm>
            <a:off x="7308155" y="2296841"/>
            <a:ext cx="1584325" cy="116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投影片編號版面配置區 9"/>
          <p:cNvSpPr>
            <a:spLocks noGrp="1"/>
          </p:cNvSpPr>
          <p:nvPr>
            <p:ph type="sldNum" sz="quarter" idx="12"/>
          </p:nvPr>
        </p:nvSpPr>
        <p:spPr/>
        <p:txBody>
          <a:bodyPr/>
          <a:lstStyle/>
          <a:p>
            <a:fld id="{E25C3285-3FAB-4576-96CD-965DFBF441FB}" type="slidenum">
              <a:rPr lang="zh-TW" altLang="en-US" smtClean="0"/>
              <a:pPr/>
              <a:t>10</a:t>
            </a:fld>
            <a:endParaRPr lang="zh-TW" altLang="en-US"/>
          </a:p>
        </p:txBody>
      </p:sp>
      <p:pic>
        <p:nvPicPr>
          <p:cNvPr id="12" name="圖片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0" y="-31740"/>
            <a:ext cx="914399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sz="3200" b="1" dirty="0" smtClean="0">
                <a:solidFill>
                  <a:srgbClr val="000000"/>
                </a:solidFill>
                <a:latin typeface="Times New Roman" pitchFamily="18" charset="0"/>
                <a:cs typeface="Times New Roman" pitchFamily="18" charset="0"/>
              </a:rPr>
              <a:t>  Pre-Mold</a:t>
            </a:r>
            <a:r>
              <a:rPr lang="zh-TW" altLang="en-US" sz="3200" b="1" dirty="0" smtClean="0">
                <a:solidFill>
                  <a:srgbClr val="000000"/>
                </a:solidFill>
                <a:latin typeface="Times New Roman" pitchFamily="18" charset="0"/>
                <a:cs typeface="Times New Roman" pitchFamily="18" charset="0"/>
              </a:rPr>
              <a:t> </a:t>
            </a:r>
            <a:r>
              <a:rPr lang="en-US" altLang="zh-TW" sz="3200" b="1" dirty="0" smtClean="0">
                <a:solidFill>
                  <a:srgbClr val="000000"/>
                </a:solidFill>
                <a:latin typeface="Times New Roman" pitchFamily="18" charset="0"/>
                <a:cs typeface="Times New Roman" pitchFamily="18" charset="0"/>
              </a:rPr>
              <a:t>Technology</a:t>
            </a:r>
            <a:endParaRPr lang="en-US" altLang="zh-TW" sz="3200" b="1" dirty="0">
              <a:solidFill>
                <a:srgbClr val="000000"/>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14138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vincent.hsu\Documents\產品照片\DSC03839.JPG"/>
          <p:cNvPicPr>
            <a:picLocks noChangeAspect="1" noChangeArrowheads="1"/>
          </p:cNvPicPr>
          <p:nvPr/>
        </p:nvPicPr>
        <p:blipFill>
          <a:blip r:embed="rId2" cstate="print"/>
          <a:srcRect l="17480" t="41797" r="41211" b="13671"/>
          <a:stretch>
            <a:fillRect/>
          </a:stretch>
        </p:blipFill>
        <p:spPr bwMode="auto">
          <a:xfrm>
            <a:off x="6177475" y="1285860"/>
            <a:ext cx="2827440" cy="2286016"/>
          </a:xfrm>
          <a:prstGeom prst="rect">
            <a:avLst/>
          </a:prstGeom>
          <a:noFill/>
        </p:spPr>
      </p:pic>
      <p:sp>
        <p:nvSpPr>
          <p:cNvPr id="2" name="投影片編號版面配置區 1"/>
          <p:cNvSpPr>
            <a:spLocks noGrp="1"/>
          </p:cNvSpPr>
          <p:nvPr>
            <p:ph type="sldNum" sz="quarter" idx="12"/>
          </p:nvPr>
        </p:nvSpPr>
        <p:spPr/>
        <p:txBody>
          <a:bodyPr/>
          <a:lstStyle/>
          <a:p>
            <a:fld id="{89AA5D10-FAB2-45AE-B6F8-D256BE04B033}" type="slidenum">
              <a:rPr lang="zh-TW" altLang="en-US" smtClean="0"/>
              <a:pPr/>
              <a:t>11</a:t>
            </a:fld>
            <a:endParaRPr lang="zh-TW" altLang="en-US"/>
          </a:p>
        </p:txBody>
      </p:sp>
      <p:grpSp>
        <p:nvGrpSpPr>
          <p:cNvPr id="3" name="群組 4"/>
          <p:cNvGrpSpPr/>
          <p:nvPr/>
        </p:nvGrpSpPr>
        <p:grpSpPr>
          <a:xfrm>
            <a:off x="285720" y="1500174"/>
            <a:ext cx="5786478" cy="4082280"/>
            <a:chOff x="571472" y="367025"/>
            <a:chExt cx="6256935" cy="3941431"/>
          </a:xfrm>
        </p:grpSpPr>
        <p:grpSp>
          <p:nvGrpSpPr>
            <p:cNvPr id="5" name="群組 46"/>
            <p:cNvGrpSpPr/>
            <p:nvPr/>
          </p:nvGrpSpPr>
          <p:grpSpPr>
            <a:xfrm>
              <a:off x="642910" y="780863"/>
              <a:ext cx="6185497" cy="3527593"/>
              <a:chOff x="661752" y="336828"/>
              <a:chExt cx="8123791" cy="5056059"/>
            </a:xfrm>
          </p:grpSpPr>
          <p:sp>
            <p:nvSpPr>
              <p:cNvPr id="8" name="矩形 2"/>
              <p:cNvSpPr/>
              <p:nvPr/>
            </p:nvSpPr>
            <p:spPr>
              <a:xfrm>
                <a:off x="3347864" y="1340768"/>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 name="矩形 8"/>
              <p:cNvSpPr/>
              <p:nvPr/>
            </p:nvSpPr>
            <p:spPr>
              <a:xfrm>
                <a:off x="3563888" y="1628800"/>
                <a:ext cx="1368152"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 name="矩形 9"/>
              <p:cNvSpPr/>
              <p:nvPr/>
            </p:nvSpPr>
            <p:spPr>
              <a:xfrm>
                <a:off x="5436096" y="1340768"/>
                <a:ext cx="26642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 name="矩形 10"/>
              <p:cNvSpPr/>
              <p:nvPr/>
            </p:nvSpPr>
            <p:spPr>
              <a:xfrm>
                <a:off x="5652120" y="1628800"/>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 name="矩形 11"/>
              <p:cNvSpPr/>
              <p:nvPr/>
            </p:nvSpPr>
            <p:spPr>
              <a:xfrm>
                <a:off x="755576" y="1340768"/>
                <a:ext cx="230425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3" name="矩形 12"/>
              <p:cNvSpPr/>
              <p:nvPr/>
            </p:nvSpPr>
            <p:spPr>
              <a:xfrm>
                <a:off x="1979712" y="1628800"/>
                <a:ext cx="792088"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4" name="矩形 13"/>
              <p:cNvSpPr/>
              <p:nvPr/>
            </p:nvSpPr>
            <p:spPr>
              <a:xfrm>
                <a:off x="6948264" y="1628800"/>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5" name="矩形 14"/>
              <p:cNvSpPr/>
              <p:nvPr/>
            </p:nvSpPr>
            <p:spPr>
              <a:xfrm>
                <a:off x="971600" y="1628800"/>
                <a:ext cx="57606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6" name="矩形 15"/>
              <p:cNvSpPr/>
              <p:nvPr/>
            </p:nvSpPr>
            <p:spPr>
              <a:xfrm>
                <a:off x="1683900" y="929978"/>
                <a:ext cx="5120347" cy="1202875"/>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cxnSp>
            <p:nvCxnSpPr>
              <p:cNvPr id="17" name="直線單箭頭接點 16"/>
              <p:cNvCxnSpPr/>
              <p:nvPr/>
            </p:nvCxnSpPr>
            <p:spPr>
              <a:xfrm flipH="1" flipV="1">
                <a:off x="6660232" y="1628800"/>
                <a:ext cx="504056" cy="6480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176640" y="336828"/>
                <a:ext cx="6188575" cy="638869"/>
              </a:xfrm>
              <a:prstGeom prst="rect">
                <a:avLst/>
              </a:prstGeom>
              <a:noFill/>
            </p:spPr>
            <p:txBody>
              <a:bodyPr wrap="square" rtlCol="0">
                <a:spAutoFit/>
              </a:bodyPr>
              <a:lstStyle/>
              <a:p>
                <a:r>
                  <a:rPr lang="en-US" altLang="zh-TW" sz="2400" b="1" dirty="0" smtClean="0">
                    <a:solidFill>
                      <a:srgbClr val="000000"/>
                    </a:solidFill>
                    <a:latin typeface="Times New Roman" pitchFamily="18" charset="0"/>
                    <a:cs typeface="Times New Roman" pitchFamily="18" charset="0"/>
                  </a:rPr>
                  <a:t>Conventional QFN </a:t>
                </a:r>
                <a:r>
                  <a:rPr lang="en-US" altLang="zh-TW" dirty="0" smtClean="0">
                    <a:solidFill>
                      <a:srgbClr val="000000"/>
                    </a:solidFill>
                    <a:latin typeface="Times New Roman" pitchFamily="18" charset="0"/>
                    <a:cs typeface="Times New Roman" pitchFamily="18" charset="0"/>
                  </a:rPr>
                  <a:t>L/F Unit</a:t>
                </a:r>
                <a:endParaRPr lang="zh-TW" altLang="en-US" dirty="0">
                  <a:solidFill>
                    <a:srgbClr val="000000"/>
                  </a:solidFill>
                  <a:latin typeface="Times New Roman" pitchFamily="18" charset="0"/>
                  <a:cs typeface="Times New Roman" pitchFamily="18" charset="0"/>
                </a:endParaRPr>
              </a:p>
            </p:txBody>
          </p:sp>
          <p:sp>
            <p:nvSpPr>
              <p:cNvPr id="19" name="文字方塊 18"/>
              <p:cNvSpPr txBox="1"/>
              <p:nvPr/>
            </p:nvSpPr>
            <p:spPr>
              <a:xfrm>
                <a:off x="7092280" y="2204864"/>
                <a:ext cx="1440161" cy="894417"/>
              </a:xfrm>
              <a:prstGeom prst="rect">
                <a:avLst/>
              </a:prstGeom>
              <a:noFill/>
            </p:spPr>
            <p:txBody>
              <a:bodyPr wrap="square" rtlCol="0">
                <a:spAutoFit/>
              </a:bodyPr>
              <a:lstStyle/>
              <a:p>
                <a:r>
                  <a:rPr lang="en-US" altLang="zh-TW" dirty="0" smtClean="0">
                    <a:solidFill>
                      <a:srgbClr val="000000"/>
                    </a:solidFill>
                    <a:latin typeface="Times New Roman" pitchFamily="18" charset="0"/>
                    <a:cs typeface="Times New Roman" pitchFamily="18" charset="0"/>
                  </a:rPr>
                  <a:t>Dam Bar</a:t>
                </a:r>
                <a:endParaRPr lang="zh-TW" altLang="en-US" dirty="0">
                  <a:solidFill>
                    <a:srgbClr val="000000"/>
                  </a:solidFill>
                  <a:latin typeface="Times New Roman" pitchFamily="18" charset="0"/>
                  <a:cs typeface="Times New Roman" pitchFamily="18" charset="0"/>
                </a:endParaRPr>
              </a:p>
            </p:txBody>
          </p:sp>
          <p:cxnSp>
            <p:nvCxnSpPr>
              <p:cNvPr id="20" name="直線單箭頭接點 19"/>
              <p:cNvCxnSpPr/>
              <p:nvPr/>
            </p:nvCxnSpPr>
            <p:spPr>
              <a:xfrm rot="16200000" flipV="1">
                <a:off x="5767087" y="1945886"/>
                <a:ext cx="477185" cy="27506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486444" y="2219619"/>
                <a:ext cx="1634210" cy="511095"/>
              </a:xfrm>
              <a:prstGeom prst="rect">
                <a:avLst/>
              </a:prstGeom>
              <a:noFill/>
            </p:spPr>
            <p:txBody>
              <a:bodyPr wrap="square" rtlCol="0">
                <a:spAutoFit/>
              </a:bodyPr>
              <a:lstStyle/>
              <a:p>
                <a:r>
                  <a:rPr lang="en-US" altLang="zh-TW" dirty="0" smtClean="0">
                    <a:solidFill>
                      <a:srgbClr val="000000"/>
                    </a:solidFill>
                    <a:latin typeface="Times New Roman" pitchFamily="18" charset="0"/>
                    <a:cs typeface="Times New Roman" pitchFamily="18" charset="0"/>
                  </a:rPr>
                  <a:t>Lead Pad</a:t>
                </a:r>
                <a:endParaRPr lang="zh-TW" altLang="en-US" dirty="0">
                  <a:solidFill>
                    <a:srgbClr val="000000"/>
                  </a:solidFill>
                  <a:latin typeface="Times New Roman" pitchFamily="18" charset="0"/>
                  <a:cs typeface="Times New Roman" pitchFamily="18" charset="0"/>
                </a:endParaRPr>
              </a:p>
            </p:txBody>
          </p:sp>
          <p:cxnSp>
            <p:nvCxnSpPr>
              <p:cNvPr id="22" name="直線單箭頭接點 21"/>
              <p:cNvCxnSpPr/>
              <p:nvPr/>
            </p:nvCxnSpPr>
            <p:spPr>
              <a:xfrm flipH="1" flipV="1">
                <a:off x="4283968" y="1772816"/>
                <a:ext cx="72008" cy="5040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3779912" y="2204864"/>
                <a:ext cx="1440161" cy="511095"/>
              </a:xfrm>
              <a:prstGeom prst="rect">
                <a:avLst/>
              </a:prstGeom>
              <a:noFill/>
            </p:spPr>
            <p:txBody>
              <a:bodyPr wrap="square" rtlCol="0">
                <a:spAutoFit/>
              </a:bodyPr>
              <a:lstStyle/>
              <a:p>
                <a:r>
                  <a:rPr lang="en-US" altLang="zh-TW" dirty="0" smtClean="0">
                    <a:solidFill>
                      <a:srgbClr val="000000"/>
                    </a:solidFill>
                    <a:latin typeface="Times New Roman" pitchFamily="18" charset="0"/>
                    <a:cs typeface="Times New Roman" pitchFamily="18" charset="0"/>
                  </a:rPr>
                  <a:t>Die Pad</a:t>
                </a:r>
                <a:endParaRPr lang="zh-TW" altLang="en-US" dirty="0">
                  <a:solidFill>
                    <a:srgbClr val="000000"/>
                  </a:solidFill>
                  <a:latin typeface="Times New Roman" pitchFamily="18" charset="0"/>
                  <a:cs typeface="Times New Roman" pitchFamily="18" charset="0"/>
                </a:endParaRPr>
              </a:p>
            </p:txBody>
          </p:sp>
          <p:cxnSp>
            <p:nvCxnSpPr>
              <p:cNvPr id="24" name="直線單箭頭接點 23"/>
              <p:cNvCxnSpPr/>
              <p:nvPr/>
            </p:nvCxnSpPr>
            <p:spPr>
              <a:xfrm flipV="1">
                <a:off x="2339752" y="1772816"/>
                <a:ext cx="72008" cy="5040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979713" y="2204864"/>
                <a:ext cx="1684402" cy="511095"/>
              </a:xfrm>
              <a:prstGeom prst="rect">
                <a:avLst/>
              </a:prstGeom>
              <a:noFill/>
            </p:spPr>
            <p:txBody>
              <a:bodyPr wrap="square" rtlCol="0">
                <a:spAutoFit/>
              </a:bodyPr>
              <a:lstStyle/>
              <a:p>
                <a:r>
                  <a:rPr lang="en-US" altLang="zh-TW" dirty="0" smtClean="0">
                    <a:solidFill>
                      <a:srgbClr val="000000"/>
                    </a:solidFill>
                    <a:latin typeface="Times New Roman" pitchFamily="18" charset="0"/>
                    <a:cs typeface="Times New Roman" pitchFamily="18" charset="0"/>
                  </a:rPr>
                  <a:t>Lead Pad</a:t>
                </a:r>
                <a:endParaRPr lang="zh-TW" altLang="en-US" dirty="0">
                  <a:solidFill>
                    <a:srgbClr val="000000"/>
                  </a:solidFill>
                  <a:latin typeface="Times New Roman" pitchFamily="18" charset="0"/>
                  <a:cs typeface="Times New Roman" pitchFamily="18" charset="0"/>
                </a:endParaRPr>
              </a:p>
            </p:txBody>
          </p:sp>
          <p:cxnSp>
            <p:nvCxnSpPr>
              <p:cNvPr id="26" name="直線單箭頭接點 25"/>
              <p:cNvCxnSpPr/>
              <p:nvPr/>
            </p:nvCxnSpPr>
            <p:spPr>
              <a:xfrm flipV="1">
                <a:off x="1331640" y="1628800"/>
                <a:ext cx="432048" cy="72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61752" y="2289332"/>
                <a:ext cx="1440161" cy="894417"/>
              </a:xfrm>
              <a:prstGeom prst="rect">
                <a:avLst/>
              </a:prstGeom>
              <a:noFill/>
            </p:spPr>
            <p:txBody>
              <a:bodyPr wrap="square" rtlCol="0">
                <a:spAutoFit/>
              </a:bodyPr>
              <a:lstStyle/>
              <a:p>
                <a:r>
                  <a:rPr lang="en-US" altLang="zh-TW" dirty="0" smtClean="0">
                    <a:solidFill>
                      <a:srgbClr val="000000"/>
                    </a:solidFill>
                    <a:latin typeface="Times New Roman" pitchFamily="18" charset="0"/>
                    <a:cs typeface="Times New Roman" pitchFamily="18" charset="0"/>
                  </a:rPr>
                  <a:t>Dam Bar</a:t>
                </a:r>
                <a:endParaRPr lang="zh-TW" altLang="en-US" dirty="0">
                  <a:solidFill>
                    <a:srgbClr val="000000"/>
                  </a:solidFill>
                  <a:latin typeface="Times New Roman" pitchFamily="18" charset="0"/>
                  <a:cs typeface="Times New Roman" pitchFamily="18" charset="0"/>
                </a:endParaRPr>
              </a:p>
            </p:txBody>
          </p:sp>
          <p:sp>
            <p:nvSpPr>
              <p:cNvPr id="28" name="矩形 27"/>
              <p:cNvSpPr/>
              <p:nvPr/>
            </p:nvSpPr>
            <p:spPr>
              <a:xfrm>
                <a:off x="3347864" y="4077072"/>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29" name="矩形 28"/>
              <p:cNvSpPr/>
              <p:nvPr/>
            </p:nvSpPr>
            <p:spPr>
              <a:xfrm>
                <a:off x="3563888" y="4365104"/>
                <a:ext cx="1368152"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0" name="矩形 29"/>
              <p:cNvSpPr/>
              <p:nvPr/>
            </p:nvSpPr>
            <p:spPr>
              <a:xfrm>
                <a:off x="5436096" y="4077072"/>
                <a:ext cx="26642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1" name="矩形 30"/>
              <p:cNvSpPr/>
              <p:nvPr/>
            </p:nvSpPr>
            <p:spPr>
              <a:xfrm>
                <a:off x="5652120" y="4365104"/>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2" name="矩形 31"/>
              <p:cNvSpPr/>
              <p:nvPr/>
            </p:nvSpPr>
            <p:spPr>
              <a:xfrm>
                <a:off x="755576" y="4077072"/>
                <a:ext cx="230425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3" name="矩形 32"/>
              <p:cNvSpPr/>
              <p:nvPr/>
            </p:nvSpPr>
            <p:spPr>
              <a:xfrm>
                <a:off x="1979712" y="4365104"/>
                <a:ext cx="792088"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4" name="矩形 33"/>
              <p:cNvSpPr/>
              <p:nvPr/>
            </p:nvSpPr>
            <p:spPr>
              <a:xfrm>
                <a:off x="6948264" y="4365104"/>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5" name="矩形 34"/>
              <p:cNvSpPr/>
              <p:nvPr/>
            </p:nvSpPr>
            <p:spPr>
              <a:xfrm>
                <a:off x="971600" y="4365104"/>
                <a:ext cx="57606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6" name="文字方塊 35"/>
              <p:cNvSpPr txBox="1"/>
              <p:nvPr/>
            </p:nvSpPr>
            <p:spPr>
              <a:xfrm>
                <a:off x="1278092" y="3104867"/>
                <a:ext cx="5478410" cy="638869"/>
              </a:xfrm>
              <a:prstGeom prst="rect">
                <a:avLst/>
              </a:prstGeom>
              <a:noFill/>
            </p:spPr>
            <p:txBody>
              <a:bodyPr wrap="square" rtlCol="0">
                <a:spAutoFit/>
              </a:bodyPr>
              <a:lstStyle/>
              <a:p>
                <a:r>
                  <a:rPr lang="en-US" altLang="zh-TW" sz="2400" b="1" dirty="0" smtClean="0">
                    <a:solidFill>
                      <a:srgbClr val="000000"/>
                    </a:solidFill>
                    <a:latin typeface="Times New Roman" pitchFamily="18" charset="0"/>
                    <a:cs typeface="Times New Roman" pitchFamily="18" charset="0"/>
                  </a:rPr>
                  <a:t>QFN</a:t>
                </a:r>
                <a:r>
                  <a:rPr lang="en-US" altLang="zh-TW" sz="2400" b="1" dirty="0" smtClean="0">
                    <a:latin typeface="Times New Roman" pitchFamily="18" charset="0"/>
                    <a:cs typeface="Times New Roman" pitchFamily="18" charset="0"/>
                  </a:rPr>
                  <a:t> </a:t>
                </a:r>
                <a:r>
                  <a:rPr lang="en-US" altLang="zh-TW" sz="2400" b="1" dirty="0" smtClean="0">
                    <a:solidFill>
                      <a:srgbClr val="9933FF"/>
                    </a:solidFill>
                    <a:latin typeface="Times New Roman" pitchFamily="18" charset="0"/>
                    <a:cs typeface="Times New Roman" pitchFamily="18" charset="0"/>
                  </a:rPr>
                  <a:t>Pre-Mold</a:t>
                </a:r>
                <a:r>
                  <a:rPr lang="en-US" altLang="zh-TW" sz="2400" dirty="0" smtClean="0">
                    <a:latin typeface="Times New Roman" pitchFamily="18" charset="0"/>
                    <a:cs typeface="Times New Roman" pitchFamily="18" charset="0"/>
                  </a:rPr>
                  <a:t> </a:t>
                </a:r>
                <a:r>
                  <a:rPr lang="en-US" altLang="zh-TW" dirty="0" smtClean="0">
                    <a:solidFill>
                      <a:srgbClr val="000000"/>
                    </a:solidFill>
                    <a:latin typeface="Times New Roman" pitchFamily="18" charset="0"/>
                    <a:cs typeface="Times New Roman" pitchFamily="18" charset="0"/>
                  </a:rPr>
                  <a:t>L/F Unit</a:t>
                </a:r>
                <a:endParaRPr lang="zh-TW" altLang="en-US" dirty="0">
                  <a:solidFill>
                    <a:srgbClr val="000000"/>
                  </a:solidFill>
                  <a:latin typeface="Times New Roman" pitchFamily="18" charset="0"/>
                  <a:cs typeface="Times New Roman" pitchFamily="18" charset="0"/>
                </a:endParaRPr>
              </a:p>
            </p:txBody>
          </p:sp>
          <p:sp>
            <p:nvSpPr>
              <p:cNvPr id="37" name="文字方塊 36"/>
              <p:cNvSpPr txBox="1"/>
              <p:nvPr/>
            </p:nvSpPr>
            <p:spPr>
              <a:xfrm>
                <a:off x="5767916" y="4881792"/>
                <a:ext cx="2121305" cy="511095"/>
              </a:xfrm>
              <a:prstGeom prst="rect">
                <a:avLst/>
              </a:prstGeom>
              <a:noFill/>
            </p:spPr>
            <p:txBody>
              <a:bodyPr wrap="square" rtlCol="0">
                <a:spAutoFit/>
              </a:bodyPr>
              <a:lstStyle/>
              <a:p>
                <a:r>
                  <a:rPr lang="en-US" altLang="zh-TW" dirty="0" smtClean="0">
                    <a:solidFill>
                      <a:srgbClr val="FF0000"/>
                    </a:solidFill>
                    <a:latin typeface="Times New Roman" pitchFamily="18" charset="0"/>
                    <a:cs typeface="Times New Roman" pitchFamily="18" charset="0"/>
                  </a:rPr>
                  <a:t>EMC Filled</a:t>
                </a:r>
                <a:endParaRPr lang="zh-TW" altLang="en-US" dirty="0">
                  <a:solidFill>
                    <a:srgbClr val="FF0000"/>
                  </a:solidFill>
                  <a:latin typeface="Times New Roman" pitchFamily="18" charset="0"/>
                  <a:cs typeface="Times New Roman" pitchFamily="18" charset="0"/>
                </a:endParaRPr>
              </a:p>
            </p:txBody>
          </p:sp>
          <p:sp>
            <p:nvSpPr>
              <p:cNvPr id="38" name="矩形 37"/>
              <p:cNvSpPr/>
              <p:nvPr/>
            </p:nvSpPr>
            <p:spPr>
              <a:xfrm>
                <a:off x="4932040" y="4365104"/>
                <a:ext cx="72008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9" name="矩形 38"/>
              <p:cNvSpPr/>
              <p:nvPr/>
            </p:nvSpPr>
            <p:spPr>
              <a:xfrm>
                <a:off x="2771800" y="4365104"/>
                <a:ext cx="79208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0" name="矩形 39"/>
              <p:cNvSpPr/>
              <p:nvPr/>
            </p:nvSpPr>
            <p:spPr>
              <a:xfrm>
                <a:off x="1547664" y="4365104"/>
                <a:ext cx="43204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1" name="矩形 40"/>
              <p:cNvSpPr/>
              <p:nvPr/>
            </p:nvSpPr>
            <p:spPr>
              <a:xfrm>
                <a:off x="3059832" y="4077072"/>
                <a:ext cx="28803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2" name="矩形 41"/>
              <p:cNvSpPr/>
              <p:nvPr/>
            </p:nvSpPr>
            <p:spPr>
              <a:xfrm>
                <a:off x="5148064" y="4077072"/>
                <a:ext cx="28803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3" name="矩形 42"/>
              <p:cNvSpPr/>
              <p:nvPr/>
            </p:nvSpPr>
            <p:spPr>
              <a:xfrm>
                <a:off x="6516216" y="4365104"/>
                <a:ext cx="43204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4" name="矩形 43"/>
              <p:cNvSpPr/>
              <p:nvPr/>
            </p:nvSpPr>
            <p:spPr>
              <a:xfrm>
                <a:off x="1691680" y="3717032"/>
                <a:ext cx="5112568" cy="1152128"/>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cxnSp>
            <p:nvCxnSpPr>
              <p:cNvPr id="45" name="直線單箭頭接點 44"/>
              <p:cNvCxnSpPr>
                <a:stCxn id="37" idx="1"/>
              </p:cNvCxnSpPr>
              <p:nvPr/>
            </p:nvCxnSpPr>
            <p:spPr>
              <a:xfrm flipH="1" flipV="1">
                <a:off x="5292082" y="4581130"/>
                <a:ext cx="475834" cy="55621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55576" y="4365104"/>
                <a:ext cx="216024"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7" name="矩形 46"/>
              <p:cNvSpPr/>
              <p:nvPr/>
            </p:nvSpPr>
            <p:spPr>
              <a:xfrm>
                <a:off x="7812360" y="4365104"/>
                <a:ext cx="28803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cxnSp>
            <p:nvCxnSpPr>
              <p:cNvPr id="48" name="直線單箭頭接點 47"/>
              <p:cNvCxnSpPr/>
              <p:nvPr/>
            </p:nvCxnSpPr>
            <p:spPr>
              <a:xfrm rot="5400000">
                <a:off x="6819123" y="1150449"/>
                <a:ext cx="319461" cy="2051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6756502" y="633405"/>
                <a:ext cx="2029041" cy="468503"/>
              </a:xfrm>
              <a:prstGeom prst="rect">
                <a:avLst/>
              </a:prstGeom>
              <a:noFill/>
            </p:spPr>
            <p:txBody>
              <a:bodyPr wrap="square" rtlCol="0">
                <a:spAutoFit/>
              </a:bodyPr>
              <a:lstStyle/>
              <a:p>
                <a:r>
                  <a:rPr lang="en-US" altLang="zh-TW" sz="1600" dirty="0" smtClean="0">
                    <a:solidFill>
                      <a:srgbClr val="000000"/>
                    </a:solidFill>
                    <a:latin typeface="Times New Roman" pitchFamily="18" charset="0"/>
                    <a:cs typeface="Times New Roman" pitchFamily="18" charset="0"/>
                  </a:rPr>
                  <a:t>Metal(copper)</a:t>
                </a:r>
                <a:endParaRPr lang="zh-TW" altLang="en-US" sz="1600" dirty="0">
                  <a:solidFill>
                    <a:srgbClr val="000000"/>
                  </a:solidFill>
                  <a:latin typeface="Times New Roman" pitchFamily="18" charset="0"/>
                  <a:cs typeface="Times New Roman" pitchFamily="18" charset="0"/>
                </a:endParaRPr>
              </a:p>
            </p:txBody>
          </p:sp>
        </p:grpSp>
        <p:sp>
          <p:nvSpPr>
            <p:cNvPr id="7" name="文字方塊 6"/>
            <p:cNvSpPr txBox="1"/>
            <p:nvPr/>
          </p:nvSpPr>
          <p:spPr>
            <a:xfrm>
              <a:off x="571472" y="367025"/>
              <a:ext cx="2008399" cy="356589"/>
            </a:xfrm>
            <a:prstGeom prst="rect">
              <a:avLst/>
            </a:prstGeom>
            <a:noFill/>
          </p:spPr>
          <p:txBody>
            <a:bodyPr wrap="square" rtlCol="0">
              <a:spAutoFit/>
            </a:bodyPr>
            <a:lstStyle/>
            <a:p>
              <a:r>
                <a:rPr lang="en-US" altLang="zh-TW" dirty="0" smtClean="0">
                  <a:solidFill>
                    <a:srgbClr val="000000"/>
                  </a:solidFill>
                  <a:latin typeface="Times New Roman" pitchFamily="18" charset="0"/>
                  <a:cs typeface="Times New Roman" pitchFamily="18" charset="0"/>
                </a:rPr>
                <a:t>X-Section View</a:t>
              </a:r>
              <a:endParaRPr lang="zh-TW" altLang="en-US" dirty="0">
                <a:solidFill>
                  <a:srgbClr val="000000"/>
                </a:solidFill>
                <a:latin typeface="Times New Roman" pitchFamily="18" charset="0"/>
                <a:cs typeface="Times New Roman" pitchFamily="18" charset="0"/>
              </a:endParaRPr>
            </a:p>
          </p:txBody>
        </p:sp>
      </p:grpSp>
      <p:sp>
        <p:nvSpPr>
          <p:cNvPr id="51" name="圓角矩形 50"/>
          <p:cNvSpPr/>
          <p:nvPr/>
        </p:nvSpPr>
        <p:spPr>
          <a:xfrm>
            <a:off x="571472" y="928670"/>
            <a:ext cx="2160241"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800" dirty="0" smtClean="0">
                <a:latin typeface="Times New Roman" pitchFamily="18" charset="0"/>
                <a:cs typeface="Times New Roman" pitchFamily="18" charset="0"/>
              </a:rPr>
              <a:t>Structure</a:t>
            </a:r>
            <a:endParaRPr lang="en-US" altLang="zh-TW" sz="2800" dirty="0">
              <a:latin typeface="Times New Roman" pitchFamily="18" charset="0"/>
              <a:cs typeface="Times New Roman" pitchFamily="18" charset="0"/>
            </a:endParaRPr>
          </a:p>
        </p:txBody>
      </p:sp>
      <p:pic>
        <p:nvPicPr>
          <p:cNvPr id="1027" name="Picture 3" descr="D:\vincent.hsu\Documents\產品照片\DSC03836.JPG"/>
          <p:cNvPicPr>
            <a:picLocks noChangeAspect="1" noChangeArrowheads="1"/>
          </p:cNvPicPr>
          <p:nvPr/>
        </p:nvPicPr>
        <p:blipFill>
          <a:blip r:embed="rId3" cstate="print"/>
          <a:srcRect l="8720" t="35742" r="44019" b="18469"/>
          <a:stretch>
            <a:fillRect/>
          </a:stretch>
        </p:blipFill>
        <p:spPr bwMode="auto">
          <a:xfrm>
            <a:off x="6143636" y="3857628"/>
            <a:ext cx="2851026" cy="2071702"/>
          </a:xfrm>
          <a:prstGeom prst="rect">
            <a:avLst/>
          </a:prstGeom>
          <a:noFill/>
        </p:spPr>
      </p:pic>
      <p:sp>
        <p:nvSpPr>
          <p:cNvPr id="52" name="矩形 51"/>
          <p:cNvSpPr/>
          <p:nvPr/>
        </p:nvSpPr>
        <p:spPr>
          <a:xfrm>
            <a:off x="0" y="0"/>
            <a:ext cx="9144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sz="3200" b="1" dirty="0" smtClean="0">
                <a:solidFill>
                  <a:srgbClr val="000000"/>
                </a:solidFill>
                <a:latin typeface="Times New Roman" pitchFamily="18" charset="0"/>
                <a:cs typeface="Times New Roman" pitchFamily="18" charset="0"/>
              </a:rPr>
              <a:t>  What is Pre-Mold</a:t>
            </a:r>
            <a:endParaRPr lang="en-US" altLang="zh-TW" sz="3200" b="1" dirty="0">
              <a:solidFill>
                <a:srgbClr val="000000"/>
              </a:solidFill>
              <a:latin typeface="Times New Roman" pitchFamily="18" charset="0"/>
              <a:ea typeface="標楷體" pitchFamily="65" charset="-120"/>
              <a:cs typeface="Times New Roman" pitchFamily="18" charset="0"/>
            </a:endParaRPr>
          </a:p>
        </p:txBody>
      </p:sp>
      <p:pic>
        <p:nvPicPr>
          <p:cNvPr id="53" name="圖片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8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9AA5D10-FAB2-45AE-B6F8-D256BE04B033}" type="slidenum">
              <a:rPr lang="zh-TW" altLang="en-US" smtClean="0"/>
              <a:pPr/>
              <a:t>12</a:t>
            </a:fld>
            <a:endParaRPr lang="zh-TW" altLang="en-US"/>
          </a:p>
        </p:txBody>
      </p:sp>
      <p:sp>
        <p:nvSpPr>
          <p:cNvPr id="4" name="圓角矩形 3"/>
          <p:cNvSpPr/>
          <p:nvPr/>
        </p:nvSpPr>
        <p:spPr>
          <a:xfrm>
            <a:off x="571472" y="928670"/>
            <a:ext cx="235745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800" dirty="0" smtClean="0">
                <a:latin typeface="Times New Roman" pitchFamily="18" charset="0"/>
                <a:cs typeface="Times New Roman" pitchFamily="18" charset="0"/>
              </a:rPr>
              <a:t>Features</a:t>
            </a:r>
            <a:endParaRPr lang="en-US" altLang="zh-TW" sz="2800" dirty="0">
              <a:latin typeface="Times New Roman" pitchFamily="18" charset="0"/>
              <a:cs typeface="Times New Roman" pitchFamily="18" charset="0"/>
            </a:endParaRPr>
          </a:p>
        </p:txBody>
      </p:sp>
      <p:sp>
        <p:nvSpPr>
          <p:cNvPr id="6" name="文字方塊 5"/>
          <p:cNvSpPr txBox="1"/>
          <p:nvPr/>
        </p:nvSpPr>
        <p:spPr>
          <a:xfrm>
            <a:off x="285720" y="1428736"/>
            <a:ext cx="4071966" cy="400110"/>
          </a:xfrm>
          <a:prstGeom prst="rect">
            <a:avLst/>
          </a:prstGeom>
          <a:noFill/>
        </p:spPr>
        <p:txBody>
          <a:bodyPr wrap="square" rtlCol="0">
            <a:spAutoFit/>
          </a:bodyPr>
          <a:lstStyle/>
          <a:p>
            <a:pPr>
              <a:buFont typeface="Arial" pitchFamily="34" charset="0"/>
              <a:buChar char="•"/>
            </a:pPr>
            <a:r>
              <a:rPr lang="en-US" altLang="zh-TW" sz="2000" dirty="0" smtClean="0">
                <a:latin typeface="Times New Roman" pitchFamily="18" charset="0"/>
                <a:cs typeface="Times New Roman" pitchFamily="18" charset="0"/>
              </a:rPr>
              <a:t> </a:t>
            </a:r>
            <a:r>
              <a:rPr lang="en-US" altLang="zh-TW" sz="2000" b="1" dirty="0" smtClean="0">
                <a:solidFill>
                  <a:srgbClr val="000000"/>
                </a:solidFill>
                <a:latin typeface="Times New Roman" pitchFamily="18" charset="0"/>
                <a:cs typeface="Times New Roman" pitchFamily="18" charset="0"/>
              </a:rPr>
              <a:t>No need of back side tape</a:t>
            </a:r>
            <a:endParaRPr lang="zh-TW" altLang="en-US" sz="2000" dirty="0">
              <a:latin typeface="Times New Roman" pitchFamily="18" charset="0"/>
              <a:cs typeface="Times New Roman" pitchFamily="18" charset="0"/>
            </a:endParaRPr>
          </a:p>
        </p:txBody>
      </p:sp>
      <p:grpSp>
        <p:nvGrpSpPr>
          <p:cNvPr id="5" name="群組 29"/>
          <p:cNvGrpSpPr/>
          <p:nvPr/>
        </p:nvGrpSpPr>
        <p:grpSpPr>
          <a:xfrm>
            <a:off x="642910" y="1857364"/>
            <a:ext cx="4701514" cy="1083712"/>
            <a:chOff x="714348" y="2857496"/>
            <a:chExt cx="5592383" cy="1514691"/>
          </a:xfrm>
        </p:grpSpPr>
        <p:sp>
          <p:nvSpPr>
            <p:cNvPr id="31" name="文字方塊 30"/>
            <p:cNvSpPr txBox="1"/>
            <p:nvPr/>
          </p:nvSpPr>
          <p:spPr>
            <a:xfrm>
              <a:off x="969271" y="3855976"/>
              <a:ext cx="5268417" cy="516211"/>
            </a:xfrm>
            <a:prstGeom prst="rect">
              <a:avLst/>
            </a:prstGeom>
            <a:noFill/>
          </p:spPr>
          <p:txBody>
            <a:bodyPr wrap="square" rtlCol="0">
              <a:spAutoFit/>
            </a:bodyPr>
            <a:lstStyle/>
            <a:p>
              <a:r>
                <a:rPr lang="en-US" altLang="zh-TW" dirty="0" smtClean="0">
                  <a:solidFill>
                    <a:srgbClr val="FF0000"/>
                  </a:solidFill>
                  <a:latin typeface="Times New Roman" pitchFamily="18" charset="0"/>
                  <a:cs typeface="Times New Roman" pitchFamily="18" charset="0"/>
                </a:rPr>
                <a:t>No flash issue on back side when packing</a:t>
              </a:r>
              <a:endParaRPr lang="zh-TW" altLang="en-US" dirty="0">
                <a:solidFill>
                  <a:srgbClr val="FF0000"/>
                </a:solidFill>
                <a:latin typeface="Times New Roman" pitchFamily="18" charset="0"/>
                <a:cs typeface="Times New Roman" pitchFamily="18" charset="0"/>
              </a:endParaRPr>
            </a:p>
          </p:txBody>
        </p:sp>
        <p:grpSp>
          <p:nvGrpSpPr>
            <p:cNvPr id="7" name="群組 32"/>
            <p:cNvGrpSpPr/>
            <p:nvPr/>
          </p:nvGrpSpPr>
          <p:grpSpPr>
            <a:xfrm>
              <a:off x="714348" y="2857496"/>
              <a:ext cx="5592383" cy="1098328"/>
              <a:chOff x="714348" y="2857496"/>
              <a:chExt cx="5592383" cy="1098328"/>
            </a:xfrm>
          </p:grpSpPr>
          <p:sp>
            <p:nvSpPr>
              <p:cNvPr id="33" name="矩形 32"/>
              <p:cNvSpPr/>
              <p:nvPr/>
            </p:nvSpPr>
            <p:spPr>
              <a:xfrm>
                <a:off x="2688130" y="3390416"/>
                <a:ext cx="1370682"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4" name="矩形 33"/>
              <p:cNvSpPr/>
              <p:nvPr/>
            </p:nvSpPr>
            <p:spPr>
              <a:xfrm>
                <a:off x="2852612" y="3591374"/>
                <a:ext cx="10417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5" name="矩形 3"/>
              <p:cNvSpPr/>
              <p:nvPr/>
            </p:nvSpPr>
            <p:spPr>
              <a:xfrm>
                <a:off x="4278122" y="3390416"/>
                <a:ext cx="2028609"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6" name="矩形 4"/>
              <p:cNvSpPr/>
              <p:nvPr/>
            </p:nvSpPr>
            <p:spPr>
              <a:xfrm>
                <a:off x="4714876" y="3591374"/>
                <a:ext cx="385654"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7" name="矩形 5"/>
              <p:cNvSpPr/>
              <p:nvPr/>
            </p:nvSpPr>
            <p:spPr>
              <a:xfrm>
                <a:off x="714348" y="3390416"/>
                <a:ext cx="1754473"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8" name="矩形 6"/>
              <p:cNvSpPr/>
              <p:nvPr/>
            </p:nvSpPr>
            <p:spPr>
              <a:xfrm>
                <a:off x="1646412" y="3591374"/>
                <a:ext cx="42525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39" name="矩形 7"/>
              <p:cNvSpPr/>
              <p:nvPr/>
            </p:nvSpPr>
            <p:spPr>
              <a:xfrm>
                <a:off x="5429494" y="3591374"/>
                <a:ext cx="657927"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0" name="矩形 8"/>
              <p:cNvSpPr/>
              <p:nvPr/>
            </p:nvSpPr>
            <p:spPr>
              <a:xfrm>
                <a:off x="878830" y="3591374"/>
                <a:ext cx="4386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1" name="矩形 40"/>
              <p:cNvSpPr/>
              <p:nvPr/>
            </p:nvSpPr>
            <p:spPr>
              <a:xfrm>
                <a:off x="3894331" y="3591374"/>
                <a:ext cx="820545"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2" name="矩形 41"/>
              <p:cNvSpPr/>
              <p:nvPr/>
            </p:nvSpPr>
            <p:spPr>
              <a:xfrm>
                <a:off x="2071670" y="3591374"/>
                <a:ext cx="78094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3" name="矩形 42"/>
              <p:cNvSpPr/>
              <p:nvPr/>
            </p:nvSpPr>
            <p:spPr>
              <a:xfrm>
                <a:off x="1317448" y="359137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4" name="矩形 43"/>
              <p:cNvSpPr/>
              <p:nvPr/>
            </p:nvSpPr>
            <p:spPr>
              <a:xfrm>
                <a:off x="2468821" y="339041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5" name="矩形 44"/>
              <p:cNvSpPr/>
              <p:nvPr/>
            </p:nvSpPr>
            <p:spPr>
              <a:xfrm>
                <a:off x="4058812" y="339041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6" name="矩形 45"/>
              <p:cNvSpPr/>
              <p:nvPr/>
            </p:nvSpPr>
            <p:spPr>
              <a:xfrm>
                <a:off x="5100531" y="359137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cxnSp>
            <p:nvCxnSpPr>
              <p:cNvPr id="47" name="直線單箭頭接點 46"/>
              <p:cNvCxnSpPr/>
              <p:nvPr/>
            </p:nvCxnSpPr>
            <p:spPr>
              <a:xfrm flipV="1">
                <a:off x="1564093" y="3756128"/>
                <a:ext cx="254923" cy="1996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14348" y="3591374"/>
                <a:ext cx="16448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49" name="矩形 48"/>
              <p:cNvSpPr/>
              <p:nvPr/>
            </p:nvSpPr>
            <p:spPr>
              <a:xfrm>
                <a:off x="6087422" y="3591374"/>
                <a:ext cx="219309"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50" name="矩形 49"/>
              <p:cNvSpPr/>
              <p:nvPr/>
            </p:nvSpPr>
            <p:spPr>
              <a:xfrm>
                <a:off x="3000364" y="3214686"/>
                <a:ext cx="642942" cy="142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51" name="矩形 50"/>
              <p:cNvSpPr/>
              <p:nvPr/>
            </p:nvSpPr>
            <p:spPr>
              <a:xfrm>
                <a:off x="3000364" y="3357562"/>
                <a:ext cx="642942"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933FF"/>
                  </a:solidFill>
                  <a:latin typeface="Times New Roman" pitchFamily="18" charset="0"/>
                  <a:cs typeface="Times New Roman" pitchFamily="18" charset="0"/>
                </a:endParaRPr>
              </a:p>
            </p:txBody>
          </p:sp>
          <p:sp>
            <p:nvSpPr>
              <p:cNvPr id="52" name="手繪多邊形 51"/>
              <p:cNvSpPr/>
              <p:nvPr/>
            </p:nvSpPr>
            <p:spPr>
              <a:xfrm>
                <a:off x="3527854" y="2982098"/>
                <a:ext cx="939114" cy="416010"/>
              </a:xfrm>
              <a:custGeom>
                <a:avLst/>
                <a:gdLst>
                  <a:gd name="connsiteX0" fmla="*/ 0 w 939114"/>
                  <a:gd name="connsiteY0" fmla="*/ 218302 h 416010"/>
                  <a:gd name="connsiteX1" fmla="*/ 191530 w 939114"/>
                  <a:gd name="connsiteY1" fmla="*/ 32951 h 416010"/>
                  <a:gd name="connsiteX2" fmla="*/ 939114 w 939114"/>
                  <a:gd name="connsiteY2" fmla="*/ 416010 h 416010"/>
                </a:gdLst>
                <a:ahLst/>
                <a:cxnLst>
                  <a:cxn ang="0">
                    <a:pos x="connsiteX0" y="connsiteY0"/>
                  </a:cxn>
                  <a:cxn ang="0">
                    <a:pos x="connsiteX1" y="connsiteY1"/>
                  </a:cxn>
                  <a:cxn ang="0">
                    <a:pos x="connsiteX2" y="connsiteY2"/>
                  </a:cxn>
                </a:cxnLst>
                <a:rect l="l" t="t" r="r" b="b"/>
                <a:pathLst>
                  <a:path w="939114" h="416010">
                    <a:moveTo>
                      <a:pt x="0" y="218302"/>
                    </a:moveTo>
                    <a:cubicBezTo>
                      <a:pt x="17505" y="109151"/>
                      <a:pt x="35011" y="0"/>
                      <a:pt x="191530" y="32951"/>
                    </a:cubicBezTo>
                    <a:cubicBezTo>
                      <a:pt x="348049" y="65902"/>
                      <a:pt x="643581" y="240956"/>
                      <a:pt x="939114" y="41601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itchFamily="18" charset="0"/>
                  <a:cs typeface="Times New Roman" pitchFamily="18" charset="0"/>
                </a:endParaRPr>
              </a:p>
            </p:txBody>
          </p:sp>
          <p:sp>
            <p:nvSpPr>
              <p:cNvPr id="53" name="手繪多邊形 52"/>
              <p:cNvSpPr/>
              <p:nvPr/>
            </p:nvSpPr>
            <p:spPr>
              <a:xfrm>
                <a:off x="2286000" y="2987246"/>
                <a:ext cx="837170" cy="410862"/>
              </a:xfrm>
              <a:custGeom>
                <a:avLst/>
                <a:gdLst>
                  <a:gd name="connsiteX0" fmla="*/ 834081 w 837170"/>
                  <a:gd name="connsiteY0" fmla="*/ 206976 h 410862"/>
                  <a:gd name="connsiteX1" fmla="*/ 698157 w 837170"/>
                  <a:gd name="connsiteY1" fmla="*/ 33981 h 410862"/>
                  <a:gd name="connsiteX2" fmla="*/ 0 w 837170"/>
                  <a:gd name="connsiteY2" fmla="*/ 410862 h 410862"/>
                </a:gdLst>
                <a:ahLst/>
                <a:cxnLst>
                  <a:cxn ang="0">
                    <a:pos x="connsiteX0" y="connsiteY0"/>
                  </a:cxn>
                  <a:cxn ang="0">
                    <a:pos x="connsiteX1" y="connsiteY1"/>
                  </a:cxn>
                  <a:cxn ang="0">
                    <a:pos x="connsiteX2" y="connsiteY2"/>
                  </a:cxn>
                </a:cxnLst>
                <a:rect l="l" t="t" r="r" b="b"/>
                <a:pathLst>
                  <a:path w="837170" h="410862">
                    <a:moveTo>
                      <a:pt x="834081" y="206976"/>
                    </a:moveTo>
                    <a:cubicBezTo>
                      <a:pt x="835625" y="103488"/>
                      <a:pt x="837170" y="0"/>
                      <a:pt x="698157" y="33981"/>
                    </a:cubicBezTo>
                    <a:cubicBezTo>
                      <a:pt x="559144" y="67962"/>
                      <a:pt x="99884" y="355257"/>
                      <a:pt x="0" y="410862"/>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itchFamily="18" charset="0"/>
                  <a:cs typeface="Times New Roman" pitchFamily="18" charset="0"/>
                </a:endParaRPr>
              </a:p>
            </p:txBody>
          </p:sp>
          <p:sp>
            <p:nvSpPr>
              <p:cNvPr id="54" name="矩形 53"/>
              <p:cNvSpPr/>
              <p:nvPr/>
            </p:nvSpPr>
            <p:spPr>
              <a:xfrm>
                <a:off x="714348" y="2857496"/>
                <a:ext cx="5572164" cy="571504"/>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grpSp>
      </p:grpSp>
      <p:sp>
        <p:nvSpPr>
          <p:cNvPr id="55" name="文字方塊 54"/>
          <p:cNvSpPr txBox="1"/>
          <p:nvPr/>
        </p:nvSpPr>
        <p:spPr>
          <a:xfrm>
            <a:off x="285720" y="2857496"/>
            <a:ext cx="8572560" cy="400110"/>
          </a:xfrm>
          <a:prstGeom prst="rect">
            <a:avLst/>
          </a:prstGeom>
          <a:noFill/>
        </p:spPr>
        <p:txBody>
          <a:bodyPr wrap="square" rtlCol="0">
            <a:spAutoFit/>
          </a:bodyPr>
          <a:lstStyle/>
          <a:p>
            <a:pPr>
              <a:buFont typeface="Arial" pitchFamily="34" charset="0"/>
              <a:buChar char="•"/>
            </a:pPr>
            <a:r>
              <a:rPr lang="en-US" altLang="zh-TW" sz="2000" dirty="0" smtClean="0">
                <a:latin typeface="Times New Roman" pitchFamily="18" charset="0"/>
                <a:cs typeface="Times New Roman" pitchFamily="18" charset="0"/>
              </a:rPr>
              <a:t> </a:t>
            </a:r>
            <a:r>
              <a:rPr lang="en-US" altLang="zh-TW" sz="2000" b="1" dirty="0" smtClean="0">
                <a:solidFill>
                  <a:srgbClr val="000000"/>
                </a:solidFill>
                <a:latin typeface="Times New Roman" pitchFamily="18" charset="0"/>
                <a:cs typeface="Times New Roman" pitchFamily="18" charset="0"/>
              </a:rPr>
              <a:t>Good wire bondability</a:t>
            </a:r>
            <a:endParaRPr lang="zh-TW" altLang="en-US" sz="2000" dirty="0">
              <a:latin typeface="Times New Roman" pitchFamily="18" charset="0"/>
              <a:cs typeface="Times New Roman" pitchFamily="18" charset="0"/>
            </a:endParaRPr>
          </a:p>
        </p:txBody>
      </p:sp>
      <p:grpSp>
        <p:nvGrpSpPr>
          <p:cNvPr id="8" name="群組 57"/>
          <p:cNvGrpSpPr/>
          <p:nvPr/>
        </p:nvGrpSpPr>
        <p:grpSpPr>
          <a:xfrm>
            <a:off x="571472" y="3214686"/>
            <a:ext cx="4784595" cy="1155150"/>
            <a:chOff x="500034" y="3339288"/>
            <a:chExt cx="5592383" cy="1355302"/>
          </a:xfrm>
        </p:grpSpPr>
        <p:sp>
          <p:nvSpPr>
            <p:cNvPr id="59" name="文字方塊 58"/>
            <p:cNvSpPr txBox="1"/>
            <p:nvPr/>
          </p:nvSpPr>
          <p:spPr>
            <a:xfrm>
              <a:off x="917529" y="4261264"/>
              <a:ext cx="5009937" cy="433326"/>
            </a:xfrm>
            <a:prstGeom prst="rect">
              <a:avLst/>
            </a:prstGeom>
            <a:noFill/>
          </p:spPr>
          <p:txBody>
            <a:bodyPr wrap="square" rtlCol="0">
              <a:spAutoFit/>
            </a:bodyPr>
            <a:lstStyle/>
            <a:p>
              <a:r>
                <a:rPr lang="en-US" altLang="zh-TW" dirty="0" smtClean="0">
                  <a:solidFill>
                    <a:srgbClr val="FF0000"/>
                  </a:solidFill>
                  <a:latin typeface="Times New Roman" pitchFamily="18" charset="0"/>
                  <a:cs typeface="Times New Roman" pitchFamily="18" charset="0"/>
                </a:rPr>
                <a:t>Solid support for wire bond process</a:t>
              </a:r>
              <a:endParaRPr lang="zh-TW" altLang="en-US" dirty="0">
                <a:solidFill>
                  <a:srgbClr val="FF0000"/>
                </a:solidFill>
                <a:latin typeface="Times New Roman" pitchFamily="18" charset="0"/>
                <a:cs typeface="Times New Roman" pitchFamily="18" charset="0"/>
              </a:endParaRPr>
            </a:p>
          </p:txBody>
        </p:sp>
        <p:sp>
          <p:nvSpPr>
            <p:cNvPr id="60" name="矩形 59"/>
            <p:cNvSpPr/>
            <p:nvPr/>
          </p:nvSpPr>
          <p:spPr>
            <a:xfrm>
              <a:off x="2473816" y="3747606"/>
              <a:ext cx="1370682"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1" name="矩形 60"/>
            <p:cNvSpPr/>
            <p:nvPr/>
          </p:nvSpPr>
          <p:spPr>
            <a:xfrm>
              <a:off x="2638298" y="3948564"/>
              <a:ext cx="10417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2" name="矩形 61"/>
            <p:cNvSpPr/>
            <p:nvPr/>
          </p:nvSpPr>
          <p:spPr>
            <a:xfrm>
              <a:off x="4063808" y="3747606"/>
              <a:ext cx="2028609"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3" name="矩形 62"/>
            <p:cNvSpPr/>
            <p:nvPr/>
          </p:nvSpPr>
          <p:spPr>
            <a:xfrm>
              <a:off x="4500562" y="3948564"/>
              <a:ext cx="385654"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4" name="矩形 63"/>
            <p:cNvSpPr/>
            <p:nvPr/>
          </p:nvSpPr>
          <p:spPr>
            <a:xfrm>
              <a:off x="500034" y="3747606"/>
              <a:ext cx="1754473"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5" name="矩形 64"/>
            <p:cNvSpPr/>
            <p:nvPr/>
          </p:nvSpPr>
          <p:spPr>
            <a:xfrm>
              <a:off x="1432098" y="3948564"/>
              <a:ext cx="42525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6" name="矩形 65"/>
            <p:cNvSpPr/>
            <p:nvPr/>
          </p:nvSpPr>
          <p:spPr>
            <a:xfrm>
              <a:off x="5215180" y="3948564"/>
              <a:ext cx="657927"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7" name="矩形 66"/>
            <p:cNvSpPr/>
            <p:nvPr/>
          </p:nvSpPr>
          <p:spPr>
            <a:xfrm>
              <a:off x="664516" y="3948564"/>
              <a:ext cx="4386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8" name="矩形 67"/>
            <p:cNvSpPr/>
            <p:nvPr/>
          </p:nvSpPr>
          <p:spPr>
            <a:xfrm>
              <a:off x="3680017" y="3948564"/>
              <a:ext cx="820545"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69" name="矩形 68"/>
            <p:cNvSpPr/>
            <p:nvPr/>
          </p:nvSpPr>
          <p:spPr>
            <a:xfrm>
              <a:off x="1857356" y="3948564"/>
              <a:ext cx="78094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0" name="矩形 69"/>
            <p:cNvSpPr/>
            <p:nvPr/>
          </p:nvSpPr>
          <p:spPr>
            <a:xfrm>
              <a:off x="1103134" y="394856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1" name="矩形 70"/>
            <p:cNvSpPr/>
            <p:nvPr/>
          </p:nvSpPr>
          <p:spPr>
            <a:xfrm>
              <a:off x="2254507" y="374760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2" name="矩形 71"/>
            <p:cNvSpPr/>
            <p:nvPr/>
          </p:nvSpPr>
          <p:spPr>
            <a:xfrm>
              <a:off x="3844498" y="374760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3" name="矩形 72"/>
            <p:cNvSpPr/>
            <p:nvPr/>
          </p:nvSpPr>
          <p:spPr>
            <a:xfrm>
              <a:off x="4886217" y="394856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cxnSp>
          <p:nvCxnSpPr>
            <p:cNvPr id="74" name="直線單箭頭接點 73"/>
            <p:cNvCxnSpPr/>
            <p:nvPr/>
          </p:nvCxnSpPr>
          <p:spPr>
            <a:xfrm flipV="1">
              <a:off x="1418522" y="3758368"/>
              <a:ext cx="584493" cy="5028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500034" y="3948564"/>
              <a:ext cx="16448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6" name="矩形 75"/>
            <p:cNvSpPr/>
            <p:nvPr/>
          </p:nvSpPr>
          <p:spPr>
            <a:xfrm>
              <a:off x="5873108" y="3948564"/>
              <a:ext cx="219309"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7" name="矩形 76"/>
            <p:cNvSpPr/>
            <p:nvPr/>
          </p:nvSpPr>
          <p:spPr>
            <a:xfrm>
              <a:off x="2786050" y="3571876"/>
              <a:ext cx="642942" cy="142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78" name="矩形 77"/>
            <p:cNvSpPr/>
            <p:nvPr/>
          </p:nvSpPr>
          <p:spPr>
            <a:xfrm>
              <a:off x="2786050" y="3714752"/>
              <a:ext cx="642942"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933FF"/>
                </a:solidFill>
                <a:latin typeface="Times New Roman" pitchFamily="18" charset="0"/>
                <a:cs typeface="Times New Roman" pitchFamily="18" charset="0"/>
              </a:endParaRPr>
            </a:p>
          </p:txBody>
        </p:sp>
        <p:sp>
          <p:nvSpPr>
            <p:cNvPr id="79" name="手繪多邊形 78"/>
            <p:cNvSpPr/>
            <p:nvPr/>
          </p:nvSpPr>
          <p:spPr>
            <a:xfrm>
              <a:off x="3313540" y="3339288"/>
              <a:ext cx="939114" cy="416010"/>
            </a:xfrm>
            <a:custGeom>
              <a:avLst/>
              <a:gdLst>
                <a:gd name="connsiteX0" fmla="*/ 0 w 939114"/>
                <a:gd name="connsiteY0" fmla="*/ 218302 h 416010"/>
                <a:gd name="connsiteX1" fmla="*/ 191530 w 939114"/>
                <a:gd name="connsiteY1" fmla="*/ 32951 h 416010"/>
                <a:gd name="connsiteX2" fmla="*/ 939114 w 939114"/>
                <a:gd name="connsiteY2" fmla="*/ 416010 h 416010"/>
              </a:gdLst>
              <a:ahLst/>
              <a:cxnLst>
                <a:cxn ang="0">
                  <a:pos x="connsiteX0" y="connsiteY0"/>
                </a:cxn>
                <a:cxn ang="0">
                  <a:pos x="connsiteX1" y="connsiteY1"/>
                </a:cxn>
                <a:cxn ang="0">
                  <a:pos x="connsiteX2" y="connsiteY2"/>
                </a:cxn>
              </a:cxnLst>
              <a:rect l="l" t="t" r="r" b="b"/>
              <a:pathLst>
                <a:path w="939114" h="416010">
                  <a:moveTo>
                    <a:pt x="0" y="218302"/>
                  </a:moveTo>
                  <a:cubicBezTo>
                    <a:pt x="17505" y="109151"/>
                    <a:pt x="35011" y="0"/>
                    <a:pt x="191530" y="32951"/>
                  </a:cubicBezTo>
                  <a:cubicBezTo>
                    <a:pt x="348049" y="65902"/>
                    <a:pt x="643581" y="240956"/>
                    <a:pt x="939114" y="41601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itchFamily="18" charset="0"/>
                <a:cs typeface="Times New Roman" pitchFamily="18" charset="0"/>
              </a:endParaRPr>
            </a:p>
          </p:txBody>
        </p:sp>
        <p:sp>
          <p:nvSpPr>
            <p:cNvPr id="80" name="手繪多邊形 79"/>
            <p:cNvSpPr/>
            <p:nvPr/>
          </p:nvSpPr>
          <p:spPr>
            <a:xfrm>
              <a:off x="2071686" y="3344436"/>
              <a:ext cx="837170" cy="410862"/>
            </a:xfrm>
            <a:custGeom>
              <a:avLst/>
              <a:gdLst>
                <a:gd name="connsiteX0" fmla="*/ 834081 w 837170"/>
                <a:gd name="connsiteY0" fmla="*/ 206976 h 410862"/>
                <a:gd name="connsiteX1" fmla="*/ 698157 w 837170"/>
                <a:gd name="connsiteY1" fmla="*/ 33981 h 410862"/>
                <a:gd name="connsiteX2" fmla="*/ 0 w 837170"/>
                <a:gd name="connsiteY2" fmla="*/ 410862 h 410862"/>
              </a:gdLst>
              <a:ahLst/>
              <a:cxnLst>
                <a:cxn ang="0">
                  <a:pos x="connsiteX0" y="connsiteY0"/>
                </a:cxn>
                <a:cxn ang="0">
                  <a:pos x="connsiteX1" y="connsiteY1"/>
                </a:cxn>
                <a:cxn ang="0">
                  <a:pos x="connsiteX2" y="connsiteY2"/>
                </a:cxn>
              </a:cxnLst>
              <a:rect l="l" t="t" r="r" b="b"/>
              <a:pathLst>
                <a:path w="837170" h="410862">
                  <a:moveTo>
                    <a:pt x="834081" y="206976"/>
                  </a:moveTo>
                  <a:cubicBezTo>
                    <a:pt x="835625" y="103488"/>
                    <a:pt x="837170" y="0"/>
                    <a:pt x="698157" y="33981"/>
                  </a:cubicBezTo>
                  <a:cubicBezTo>
                    <a:pt x="559144" y="67962"/>
                    <a:pt x="99884" y="355257"/>
                    <a:pt x="0" y="410862"/>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itchFamily="18" charset="0"/>
                <a:cs typeface="Times New Roman" pitchFamily="18" charset="0"/>
              </a:endParaRPr>
            </a:p>
          </p:txBody>
        </p:sp>
      </p:grpSp>
      <p:sp>
        <p:nvSpPr>
          <p:cNvPr id="81" name="文字方塊 80"/>
          <p:cNvSpPr txBox="1"/>
          <p:nvPr/>
        </p:nvSpPr>
        <p:spPr>
          <a:xfrm>
            <a:off x="285720" y="4529088"/>
            <a:ext cx="8286808" cy="400110"/>
          </a:xfrm>
          <a:prstGeom prst="rect">
            <a:avLst/>
          </a:prstGeom>
          <a:noFill/>
        </p:spPr>
        <p:txBody>
          <a:bodyPr wrap="square" rtlCol="0">
            <a:spAutoFit/>
          </a:bodyPr>
          <a:lstStyle/>
          <a:p>
            <a:pPr>
              <a:buFont typeface="Arial" pitchFamily="34" charset="0"/>
              <a:buChar char="•"/>
            </a:pPr>
            <a:r>
              <a:rPr lang="en-US" altLang="zh-TW" sz="2000" dirty="0" smtClean="0">
                <a:latin typeface="Times New Roman" pitchFamily="18" charset="0"/>
                <a:cs typeface="Times New Roman" pitchFamily="18" charset="0"/>
              </a:rPr>
              <a:t> </a:t>
            </a:r>
            <a:r>
              <a:rPr lang="en-US" altLang="zh-TW" sz="2000" b="1" dirty="0" smtClean="0">
                <a:solidFill>
                  <a:srgbClr val="000000"/>
                </a:solidFill>
                <a:latin typeface="Times New Roman" pitchFamily="18" charset="0"/>
                <a:cs typeface="Times New Roman" pitchFamily="18" charset="0"/>
              </a:rPr>
              <a:t>Reliable Flip Chip bondability </a:t>
            </a:r>
            <a:endParaRPr lang="zh-TW" altLang="en-US" sz="2000" dirty="0">
              <a:latin typeface="Times New Roman" pitchFamily="18" charset="0"/>
              <a:cs typeface="Times New Roman" pitchFamily="18" charset="0"/>
            </a:endParaRPr>
          </a:p>
        </p:txBody>
      </p:sp>
      <p:grpSp>
        <p:nvGrpSpPr>
          <p:cNvPr id="9" name="群組 81"/>
          <p:cNvGrpSpPr/>
          <p:nvPr/>
        </p:nvGrpSpPr>
        <p:grpSpPr>
          <a:xfrm>
            <a:off x="428596" y="4929199"/>
            <a:ext cx="5500726" cy="940834"/>
            <a:chOff x="489829" y="4429132"/>
            <a:chExt cx="6286544" cy="1333158"/>
          </a:xfrm>
        </p:grpSpPr>
        <p:sp>
          <p:nvSpPr>
            <p:cNvPr id="83" name="文字方塊 82"/>
            <p:cNvSpPr txBox="1"/>
            <p:nvPr/>
          </p:nvSpPr>
          <p:spPr>
            <a:xfrm>
              <a:off x="489829" y="5238948"/>
              <a:ext cx="6286544" cy="523342"/>
            </a:xfrm>
            <a:prstGeom prst="rect">
              <a:avLst/>
            </a:prstGeom>
            <a:noFill/>
          </p:spPr>
          <p:txBody>
            <a:bodyPr wrap="square" rtlCol="0">
              <a:spAutoFit/>
            </a:bodyPr>
            <a:lstStyle/>
            <a:p>
              <a:r>
                <a:rPr lang="en-US" altLang="zh-TW" dirty="0" smtClean="0">
                  <a:solidFill>
                    <a:srgbClr val="FF0000"/>
                  </a:solidFill>
                  <a:latin typeface="Times New Roman" pitchFamily="18" charset="0"/>
                  <a:cs typeface="Times New Roman" pitchFamily="18" charset="0"/>
                </a:rPr>
                <a:t>Solid support for solder joint in F/C application</a:t>
              </a:r>
              <a:endParaRPr lang="zh-TW" altLang="en-US" dirty="0">
                <a:solidFill>
                  <a:srgbClr val="FF0000"/>
                </a:solidFill>
                <a:latin typeface="Times New Roman" pitchFamily="18" charset="0"/>
                <a:cs typeface="Times New Roman" pitchFamily="18" charset="0"/>
              </a:endParaRPr>
            </a:p>
          </p:txBody>
        </p:sp>
        <p:sp>
          <p:nvSpPr>
            <p:cNvPr id="84" name="矩形 83"/>
            <p:cNvSpPr/>
            <p:nvPr/>
          </p:nvSpPr>
          <p:spPr>
            <a:xfrm>
              <a:off x="2545254" y="4694574"/>
              <a:ext cx="1370682"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85" name="矩形 84"/>
            <p:cNvSpPr/>
            <p:nvPr/>
          </p:nvSpPr>
          <p:spPr>
            <a:xfrm>
              <a:off x="2709736" y="4895532"/>
              <a:ext cx="10417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86" name="矩形 85"/>
            <p:cNvSpPr/>
            <p:nvPr/>
          </p:nvSpPr>
          <p:spPr>
            <a:xfrm>
              <a:off x="4135246" y="4694574"/>
              <a:ext cx="2028609"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87" name="矩形 86"/>
            <p:cNvSpPr/>
            <p:nvPr/>
          </p:nvSpPr>
          <p:spPr>
            <a:xfrm>
              <a:off x="4572000" y="4895532"/>
              <a:ext cx="385654"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88" name="矩形 87"/>
            <p:cNvSpPr/>
            <p:nvPr/>
          </p:nvSpPr>
          <p:spPr>
            <a:xfrm>
              <a:off x="571472" y="4694574"/>
              <a:ext cx="1754473"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89" name="矩形 88"/>
            <p:cNvSpPr/>
            <p:nvPr/>
          </p:nvSpPr>
          <p:spPr>
            <a:xfrm>
              <a:off x="1503536" y="4895532"/>
              <a:ext cx="42525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0" name="矩形 89"/>
            <p:cNvSpPr/>
            <p:nvPr/>
          </p:nvSpPr>
          <p:spPr>
            <a:xfrm>
              <a:off x="5286618" y="4895532"/>
              <a:ext cx="657927"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1" name="矩形 90"/>
            <p:cNvSpPr/>
            <p:nvPr/>
          </p:nvSpPr>
          <p:spPr>
            <a:xfrm>
              <a:off x="735954" y="4895532"/>
              <a:ext cx="4386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2" name="矩形 91"/>
            <p:cNvSpPr/>
            <p:nvPr/>
          </p:nvSpPr>
          <p:spPr>
            <a:xfrm>
              <a:off x="3751455" y="4895532"/>
              <a:ext cx="820545"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3" name="矩形 92"/>
            <p:cNvSpPr/>
            <p:nvPr/>
          </p:nvSpPr>
          <p:spPr>
            <a:xfrm>
              <a:off x="1928794" y="4895532"/>
              <a:ext cx="78094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4" name="矩形 93"/>
            <p:cNvSpPr/>
            <p:nvPr/>
          </p:nvSpPr>
          <p:spPr>
            <a:xfrm>
              <a:off x="1174572" y="4895532"/>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5" name="矩形 94"/>
            <p:cNvSpPr/>
            <p:nvPr/>
          </p:nvSpPr>
          <p:spPr>
            <a:xfrm>
              <a:off x="2325945" y="4694574"/>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6" name="矩形 95"/>
            <p:cNvSpPr/>
            <p:nvPr/>
          </p:nvSpPr>
          <p:spPr>
            <a:xfrm>
              <a:off x="3915936" y="4694574"/>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7" name="矩形 96"/>
            <p:cNvSpPr/>
            <p:nvPr/>
          </p:nvSpPr>
          <p:spPr>
            <a:xfrm>
              <a:off x="4957655" y="4895532"/>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8" name="矩形 97"/>
            <p:cNvSpPr/>
            <p:nvPr/>
          </p:nvSpPr>
          <p:spPr>
            <a:xfrm>
              <a:off x="571472" y="4895532"/>
              <a:ext cx="16448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99" name="矩形 98"/>
            <p:cNvSpPr/>
            <p:nvPr/>
          </p:nvSpPr>
          <p:spPr>
            <a:xfrm>
              <a:off x="5944546" y="4895532"/>
              <a:ext cx="219309"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0" name="矩形 99"/>
            <p:cNvSpPr/>
            <p:nvPr/>
          </p:nvSpPr>
          <p:spPr>
            <a:xfrm>
              <a:off x="2143108" y="4429132"/>
              <a:ext cx="2214578" cy="142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1" name="流程圖: 接點 100"/>
            <p:cNvSpPr/>
            <p:nvPr/>
          </p:nvSpPr>
          <p:spPr>
            <a:xfrm>
              <a:off x="4143372"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2" name="流程圖: 接點 101"/>
            <p:cNvSpPr/>
            <p:nvPr/>
          </p:nvSpPr>
          <p:spPr>
            <a:xfrm>
              <a:off x="3714744"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3" name="流程圖: 接點 102"/>
            <p:cNvSpPr/>
            <p:nvPr/>
          </p:nvSpPr>
          <p:spPr>
            <a:xfrm>
              <a:off x="2500298"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4" name="流程圖: 接點 103"/>
            <p:cNvSpPr/>
            <p:nvPr/>
          </p:nvSpPr>
          <p:spPr>
            <a:xfrm>
              <a:off x="2143108"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cxnSp>
          <p:nvCxnSpPr>
            <p:cNvPr id="105" name="直線單箭頭接點 104"/>
            <p:cNvCxnSpPr/>
            <p:nvPr/>
          </p:nvCxnSpPr>
          <p:spPr>
            <a:xfrm flipV="1">
              <a:off x="1551194" y="4699071"/>
              <a:ext cx="666235" cy="64110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8" name="圓角矩形圖說文字 107"/>
          <p:cNvSpPr/>
          <p:nvPr/>
        </p:nvSpPr>
        <p:spPr>
          <a:xfrm>
            <a:off x="6143636" y="1214422"/>
            <a:ext cx="2786082" cy="785818"/>
          </a:xfrm>
          <a:prstGeom prst="wedgeRoundRectCallout">
            <a:avLst>
              <a:gd name="adj1" fmla="val -79199"/>
              <a:gd name="adj2" fmla="val 770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latin typeface="Times New Roman" pitchFamily="18" charset="0"/>
                <a:cs typeface="Times New Roman" pitchFamily="18" charset="0"/>
              </a:rPr>
              <a:t>No more yield loss </a:t>
            </a:r>
          </a:p>
          <a:p>
            <a:pPr algn="ctr"/>
            <a:r>
              <a:rPr lang="en-US" altLang="zh-TW" sz="2000" dirty="0" smtClean="0">
                <a:solidFill>
                  <a:schemeClr val="tx1"/>
                </a:solidFill>
                <a:latin typeface="Times New Roman" pitchFamily="18" charset="0"/>
                <a:cs typeface="Times New Roman" pitchFamily="18" charset="0"/>
              </a:rPr>
              <a:t>by mold flash</a:t>
            </a:r>
            <a:r>
              <a:rPr lang="en-US" altLang="zh-TW" dirty="0" smtClean="0">
                <a:solidFill>
                  <a:schemeClr val="tx1"/>
                </a:solidFill>
                <a:latin typeface="Times New Roman" pitchFamily="18" charset="0"/>
                <a:cs typeface="Times New Roman" pitchFamily="18" charset="0"/>
              </a:rPr>
              <a:t>!</a:t>
            </a:r>
            <a:endParaRPr lang="zh-TW" altLang="en-US" dirty="0">
              <a:solidFill>
                <a:schemeClr val="tx1"/>
              </a:solidFill>
              <a:latin typeface="Times New Roman" pitchFamily="18" charset="0"/>
              <a:cs typeface="Times New Roman" pitchFamily="18" charset="0"/>
            </a:endParaRPr>
          </a:p>
        </p:txBody>
      </p:sp>
      <p:sp>
        <p:nvSpPr>
          <p:cNvPr id="109" name="圓角矩形圖說文字 108"/>
          <p:cNvSpPr/>
          <p:nvPr/>
        </p:nvSpPr>
        <p:spPr>
          <a:xfrm>
            <a:off x="6143636" y="2714620"/>
            <a:ext cx="2786082" cy="785818"/>
          </a:xfrm>
          <a:prstGeom prst="wedgeRoundRectCallout">
            <a:avLst>
              <a:gd name="adj1" fmla="val -78232"/>
              <a:gd name="adj2" fmla="val 739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latin typeface="Times New Roman" pitchFamily="18" charset="0"/>
                <a:cs typeface="Times New Roman" pitchFamily="18" charset="0"/>
              </a:rPr>
              <a:t>Increase W/B UPH!</a:t>
            </a:r>
            <a:endParaRPr lang="zh-TW" altLang="en-US" sz="2000" dirty="0">
              <a:solidFill>
                <a:schemeClr val="tx1"/>
              </a:solidFill>
              <a:latin typeface="Times New Roman" pitchFamily="18" charset="0"/>
              <a:cs typeface="Times New Roman" pitchFamily="18" charset="0"/>
            </a:endParaRPr>
          </a:p>
        </p:txBody>
      </p:sp>
      <p:sp>
        <p:nvSpPr>
          <p:cNvPr id="110" name="圓角矩形圖說文字 109"/>
          <p:cNvSpPr/>
          <p:nvPr/>
        </p:nvSpPr>
        <p:spPr>
          <a:xfrm>
            <a:off x="6143636" y="4214818"/>
            <a:ext cx="2786082" cy="1143008"/>
          </a:xfrm>
          <a:prstGeom prst="wedgeRoundRectCallout">
            <a:avLst>
              <a:gd name="adj1" fmla="val -76581"/>
              <a:gd name="adj2" fmla="val 40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latin typeface="Times New Roman" pitchFamily="18" charset="0"/>
                <a:cs typeface="Times New Roman" pitchFamily="18" charset="0"/>
              </a:rPr>
              <a:t>FC Bonder /UPH ++</a:t>
            </a:r>
          </a:p>
          <a:p>
            <a:pPr algn="ctr"/>
            <a:r>
              <a:rPr lang="en-US" altLang="zh-TW" sz="2000" dirty="0" smtClean="0">
                <a:solidFill>
                  <a:schemeClr val="tx1"/>
                </a:solidFill>
                <a:latin typeface="Times New Roman" pitchFamily="18" charset="0"/>
                <a:cs typeface="Times New Roman" pitchFamily="18" charset="0"/>
              </a:rPr>
              <a:t>No more bump crack during handling!!!</a:t>
            </a:r>
            <a:endParaRPr lang="zh-TW" altLang="en-US" sz="2000" dirty="0">
              <a:solidFill>
                <a:schemeClr val="tx1"/>
              </a:solidFill>
              <a:latin typeface="Times New Roman" pitchFamily="18" charset="0"/>
              <a:cs typeface="Times New Roman" pitchFamily="18" charset="0"/>
            </a:endParaRPr>
          </a:p>
        </p:txBody>
      </p:sp>
      <p:pic>
        <p:nvPicPr>
          <p:cNvPr id="107"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06" name="矩形 105"/>
          <p:cNvSpPr/>
          <p:nvPr/>
        </p:nvSpPr>
        <p:spPr>
          <a:xfrm>
            <a:off x="0" y="0"/>
            <a:ext cx="917754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sz="3200" b="1" dirty="0" smtClean="0">
                <a:solidFill>
                  <a:srgbClr val="000000"/>
                </a:solidFill>
                <a:latin typeface="Times New Roman" pitchFamily="18" charset="0"/>
                <a:cs typeface="Times New Roman" pitchFamily="18" charset="0"/>
              </a:rPr>
              <a:t>  How is Pre-Mold</a:t>
            </a:r>
            <a:endParaRPr lang="en-US" altLang="zh-TW" sz="3200" b="1" dirty="0">
              <a:solidFill>
                <a:srgbClr val="000000"/>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54495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9AA5D10-FAB2-45AE-B6F8-D256BE04B033}" type="slidenum">
              <a:rPr lang="zh-TW" altLang="en-US" smtClean="0"/>
              <a:pPr/>
              <a:t>13</a:t>
            </a:fld>
            <a:endParaRPr lang="zh-TW" altLang="en-US"/>
          </a:p>
        </p:txBody>
      </p:sp>
      <p:sp>
        <p:nvSpPr>
          <p:cNvPr id="4" name="圓角矩形 3"/>
          <p:cNvSpPr/>
          <p:nvPr/>
        </p:nvSpPr>
        <p:spPr>
          <a:xfrm>
            <a:off x="343592" y="744392"/>
            <a:ext cx="3714776"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800" dirty="0" smtClean="0">
                <a:latin typeface="Times New Roman" pitchFamily="18" charset="0"/>
                <a:cs typeface="Times New Roman" pitchFamily="18" charset="0"/>
              </a:rPr>
              <a:t>Process Simplification</a:t>
            </a:r>
            <a:endParaRPr lang="en-US" altLang="zh-TW" sz="2800" dirty="0">
              <a:latin typeface="Times New Roman" pitchFamily="18" charset="0"/>
              <a:cs typeface="Times New Roman" pitchFamily="18" charset="0"/>
            </a:endParaRPr>
          </a:p>
        </p:txBody>
      </p:sp>
      <p:sp>
        <p:nvSpPr>
          <p:cNvPr id="5" name="文字方塊 4"/>
          <p:cNvSpPr txBox="1"/>
          <p:nvPr/>
        </p:nvSpPr>
        <p:spPr>
          <a:xfrm>
            <a:off x="142844" y="1190249"/>
            <a:ext cx="8572560" cy="461665"/>
          </a:xfrm>
          <a:prstGeom prst="rect">
            <a:avLst/>
          </a:prstGeom>
          <a:noFill/>
        </p:spPr>
        <p:txBody>
          <a:bodyPr wrap="square" rtlCol="0">
            <a:spAutoFit/>
          </a:bodyPr>
          <a:lstStyle/>
          <a:p>
            <a:pPr>
              <a:buFont typeface="Arial" pitchFamily="34" charset="0"/>
              <a:buChar char="•"/>
            </a:pPr>
            <a:r>
              <a:rPr lang="en-US" altLang="zh-TW" sz="2400" dirty="0" smtClean="0">
                <a:latin typeface="Times New Roman" pitchFamily="18" charset="0"/>
                <a:cs typeface="Times New Roman" pitchFamily="18" charset="0"/>
              </a:rPr>
              <a:t> </a:t>
            </a:r>
            <a:r>
              <a:rPr lang="en-US" altLang="zh-TW" sz="2400" b="1" dirty="0" smtClean="0">
                <a:solidFill>
                  <a:srgbClr val="000000"/>
                </a:solidFill>
                <a:latin typeface="Times New Roman" pitchFamily="18" charset="0"/>
                <a:cs typeface="Times New Roman" pitchFamily="18" charset="0"/>
              </a:rPr>
              <a:t>Conventional LF Packing Process</a:t>
            </a:r>
            <a:endParaRPr lang="zh-TW" altLang="en-US" sz="2400" dirty="0">
              <a:latin typeface="Times New Roman" pitchFamily="18" charset="0"/>
              <a:cs typeface="Times New Roman" pitchFamily="18" charset="0"/>
            </a:endParaRPr>
          </a:p>
        </p:txBody>
      </p:sp>
      <p:sp>
        <p:nvSpPr>
          <p:cNvPr id="11" name="圓角矩形 10"/>
          <p:cNvSpPr/>
          <p:nvPr/>
        </p:nvSpPr>
        <p:spPr>
          <a:xfrm>
            <a:off x="857224" y="1857364"/>
            <a:ext cx="571504"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LF</a:t>
            </a:r>
            <a:endParaRPr lang="zh-TW" altLang="en-US" dirty="0">
              <a:solidFill>
                <a:srgbClr val="000000"/>
              </a:solidFill>
              <a:latin typeface="Times New Roman" pitchFamily="18" charset="0"/>
              <a:cs typeface="Times New Roman" pitchFamily="18" charset="0"/>
            </a:endParaRPr>
          </a:p>
        </p:txBody>
      </p:sp>
      <p:sp>
        <p:nvSpPr>
          <p:cNvPr id="18" name="圓角矩形 17"/>
          <p:cNvSpPr/>
          <p:nvPr/>
        </p:nvSpPr>
        <p:spPr>
          <a:xfrm>
            <a:off x="428596" y="3929066"/>
            <a:ext cx="2357454"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0000"/>
                </a:solidFill>
                <a:latin typeface="Times New Roman" pitchFamily="18" charset="0"/>
                <a:cs typeface="Times New Roman" pitchFamily="18" charset="0"/>
              </a:rPr>
              <a:t>PMLF</a:t>
            </a:r>
          </a:p>
          <a:p>
            <a:pPr algn="ctr"/>
            <a:r>
              <a:rPr lang="en-US" altLang="zh-TW" sz="1600" b="1" dirty="0" smtClean="0">
                <a:solidFill>
                  <a:srgbClr val="0000FF"/>
                </a:solidFill>
                <a:latin typeface="Times New Roman" pitchFamily="18" charset="0"/>
                <a:cs typeface="Times New Roman" pitchFamily="18" charset="0"/>
              </a:rPr>
              <a:t>Ni/Pd/Au Post Plated</a:t>
            </a:r>
            <a:endParaRPr lang="zh-TW" altLang="en-US" sz="1600" b="1" dirty="0">
              <a:solidFill>
                <a:srgbClr val="0000FF"/>
              </a:solidFill>
              <a:latin typeface="Times New Roman" pitchFamily="18" charset="0"/>
              <a:cs typeface="Times New Roman" pitchFamily="18" charset="0"/>
            </a:endParaRPr>
          </a:p>
        </p:txBody>
      </p:sp>
      <p:sp>
        <p:nvSpPr>
          <p:cNvPr id="29" name="爆炸 1 28"/>
          <p:cNvSpPr/>
          <p:nvPr/>
        </p:nvSpPr>
        <p:spPr>
          <a:xfrm>
            <a:off x="48024" y="4817647"/>
            <a:ext cx="4832040" cy="187691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solidFill>
                  <a:srgbClr val="000000"/>
                </a:solidFill>
                <a:latin typeface="Times New Roman" pitchFamily="18" charset="0"/>
                <a:cs typeface="Times New Roman" pitchFamily="18" charset="0"/>
              </a:rPr>
              <a:t>Reduce Process, </a:t>
            </a:r>
          </a:p>
          <a:p>
            <a:pPr algn="ctr"/>
            <a:r>
              <a:rPr lang="en-US" altLang="zh-TW" sz="2000" b="1" dirty="0" smtClean="0">
                <a:solidFill>
                  <a:srgbClr val="000000"/>
                </a:solidFill>
                <a:latin typeface="Times New Roman" pitchFamily="18" charset="0"/>
                <a:cs typeface="Times New Roman" pitchFamily="18" charset="0"/>
              </a:rPr>
              <a:t>Minimize Yield Loss</a:t>
            </a:r>
            <a:endParaRPr lang="zh-TW" altLang="en-US" sz="2000" b="1" dirty="0">
              <a:solidFill>
                <a:srgbClr val="000000"/>
              </a:solidFill>
              <a:latin typeface="Times New Roman" pitchFamily="18" charset="0"/>
              <a:cs typeface="Times New Roman" pitchFamily="18" charset="0"/>
            </a:endParaRPr>
          </a:p>
        </p:txBody>
      </p:sp>
      <p:sp>
        <p:nvSpPr>
          <p:cNvPr id="24" name="向右箭號 23"/>
          <p:cNvSpPr/>
          <p:nvPr/>
        </p:nvSpPr>
        <p:spPr>
          <a:xfrm>
            <a:off x="1500166"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圓角矩形 29"/>
          <p:cNvSpPr/>
          <p:nvPr/>
        </p:nvSpPr>
        <p:spPr>
          <a:xfrm>
            <a:off x="1928794" y="1857364"/>
            <a:ext cx="785818"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D/BW/B</a:t>
            </a:r>
            <a:endParaRPr lang="zh-TW" altLang="en-US" dirty="0">
              <a:solidFill>
                <a:srgbClr val="000000"/>
              </a:solidFill>
              <a:latin typeface="Times New Roman" pitchFamily="18" charset="0"/>
              <a:cs typeface="Times New Roman" pitchFamily="18" charset="0"/>
            </a:endParaRPr>
          </a:p>
        </p:txBody>
      </p:sp>
      <p:sp>
        <p:nvSpPr>
          <p:cNvPr id="31" name="向右箭號 30"/>
          <p:cNvSpPr/>
          <p:nvPr/>
        </p:nvSpPr>
        <p:spPr>
          <a:xfrm>
            <a:off x="2786050"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3214678" y="1857364"/>
            <a:ext cx="1214446"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Back side Taping</a:t>
            </a:r>
            <a:endParaRPr lang="zh-TW" altLang="en-US" dirty="0">
              <a:solidFill>
                <a:srgbClr val="000000"/>
              </a:solidFill>
              <a:latin typeface="Times New Roman" pitchFamily="18" charset="0"/>
              <a:cs typeface="Times New Roman" pitchFamily="18" charset="0"/>
            </a:endParaRPr>
          </a:p>
        </p:txBody>
      </p:sp>
      <p:sp>
        <p:nvSpPr>
          <p:cNvPr id="33" name="向右箭號 32"/>
          <p:cNvSpPr/>
          <p:nvPr/>
        </p:nvSpPr>
        <p:spPr>
          <a:xfrm>
            <a:off x="4500562"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929190" y="1857364"/>
            <a:ext cx="1214446"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Molding</a:t>
            </a:r>
            <a:endParaRPr lang="zh-TW" altLang="en-US" dirty="0">
              <a:solidFill>
                <a:srgbClr val="000000"/>
              </a:solidFill>
              <a:latin typeface="Times New Roman" pitchFamily="18" charset="0"/>
              <a:cs typeface="Times New Roman" pitchFamily="18" charset="0"/>
            </a:endParaRPr>
          </a:p>
        </p:txBody>
      </p:sp>
      <p:sp>
        <p:nvSpPr>
          <p:cNvPr id="35" name="向右箭號 34"/>
          <p:cNvSpPr/>
          <p:nvPr/>
        </p:nvSpPr>
        <p:spPr>
          <a:xfrm>
            <a:off x="6215074"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6643702" y="1857364"/>
            <a:ext cx="1428760"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Tape Removing</a:t>
            </a:r>
            <a:endParaRPr lang="zh-TW" altLang="en-US" dirty="0">
              <a:solidFill>
                <a:srgbClr val="000000"/>
              </a:solidFill>
              <a:latin typeface="Times New Roman" pitchFamily="18" charset="0"/>
              <a:cs typeface="Times New Roman" pitchFamily="18" charset="0"/>
            </a:endParaRPr>
          </a:p>
        </p:txBody>
      </p:sp>
      <p:sp>
        <p:nvSpPr>
          <p:cNvPr id="37" name="向右箭號 36"/>
          <p:cNvSpPr/>
          <p:nvPr/>
        </p:nvSpPr>
        <p:spPr>
          <a:xfrm>
            <a:off x="1857356" y="278605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圓角矩形 37"/>
          <p:cNvSpPr/>
          <p:nvPr/>
        </p:nvSpPr>
        <p:spPr>
          <a:xfrm>
            <a:off x="2285984" y="2571744"/>
            <a:ext cx="1428760"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De-flashing</a:t>
            </a:r>
            <a:endParaRPr lang="zh-TW" altLang="en-US" dirty="0">
              <a:solidFill>
                <a:srgbClr val="000000"/>
              </a:solidFill>
              <a:latin typeface="Times New Roman" pitchFamily="18" charset="0"/>
              <a:cs typeface="Times New Roman" pitchFamily="18" charset="0"/>
            </a:endParaRPr>
          </a:p>
        </p:txBody>
      </p:sp>
      <p:sp>
        <p:nvSpPr>
          <p:cNvPr id="39" name="向右箭號 38"/>
          <p:cNvSpPr/>
          <p:nvPr/>
        </p:nvSpPr>
        <p:spPr>
          <a:xfrm>
            <a:off x="3786182" y="278605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6072198" y="2571744"/>
            <a:ext cx="1714512"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rgbClr val="000000"/>
                </a:solidFill>
                <a:latin typeface="Times New Roman" pitchFamily="18" charset="0"/>
                <a:cs typeface="Times New Roman" pitchFamily="18" charset="0"/>
              </a:rPr>
              <a:t>Singulation</a:t>
            </a:r>
            <a:endParaRPr lang="zh-TW" altLang="en-US" dirty="0">
              <a:solidFill>
                <a:srgbClr val="000000"/>
              </a:solidFill>
              <a:latin typeface="Times New Roman" pitchFamily="18" charset="0"/>
              <a:cs typeface="Times New Roman" pitchFamily="18" charset="0"/>
            </a:endParaRPr>
          </a:p>
        </p:txBody>
      </p:sp>
      <p:sp>
        <p:nvSpPr>
          <p:cNvPr id="42" name="向右箭號 41"/>
          <p:cNvSpPr/>
          <p:nvPr/>
        </p:nvSpPr>
        <p:spPr>
          <a:xfrm>
            <a:off x="5572132" y="278605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圓角矩形 42"/>
          <p:cNvSpPr/>
          <p:nvPr/>
        </p:nvSpPr>
        <p:spPr>
          <a:xfrm>
            <a:off x="4214810" y="2571744"/>
            <a:ext cx="1214446"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Back side Plating</a:t>
            </a:r>
            <a:endParaRPr lang="zh-TW" altLang="en-US" dirty="0">
              <a:solidFill>
                <a:srgbClr val="000000"/>
              </a:solidFill>
              <a:latin typeface="Times New Roman" pitchFamily="18" charset="0"/>
              <a:cs typeface="Times New Roman" pitchFamily="18" charset="0"/>
            </a:endParaRPr>
          </a:p>
        </p:txBody>
      </p:sp>
      <p:sp>
        <p:nvSpPr>
          <p:cNvPr id="44" name="向右箭號 43"/>
          <p:cNvSpPr/>
          <p:nvPr/>
        </p:nvSpPr>
        <p:spPr>
          <a:xfrm>
            <a:off x="2857488" y="4214818"/>
            <a:ext cx="500066" cy="214314"/>
          </a:xfrm>
          <a:prstGeom prst="rightArrow">
            <a:avLst/>
          </a:prstGeom>
          <a:solidFill>
            <a:schemeClr val="accent3"/>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3428992" y="3929066"/>
            <a:ext cx="1285884"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D/B</a:t>
            </a:r>
          </a:p>
          <a:p>
            <a:pPr algn="ctr"/>
            <a:r>
              <a:rPr lang="en-US" altLang="zh-TW" dirty="0" smtClean="0">
                <a:solidFill>
                  <a:srgbClr val="000000"/>
                </a:solidFill>
                <a:latin typeface="Times New Roman" pitchFamily="18" charset="0"/>
                <a:cs typeface="Times New Roman" pitchFamily="18" charset="0"/>
              </a:rPr>
              <a:t>W/B</a:t>
            </a:r>
            <a:endParaRPr lang="zh-TW" altLang="en-US" dirty="0">
              <a:solidFill>
                <a:srgbClr val="000000"/>
              </a:solidFill>
              <a:latin typeface="Times New Roman" pitchFamily="18" charset="0"/>
              <a:cs typeface="Times New Roman" pitchFamily="18" charset="0"/>
            </a:endParaRPr>
          </a:p>
        </p:txBody>
      </p:sp>
      <p:sp>
        <p:nvSpPr>
          <p:cNvPr id="46" name="向右箭號 45"/>
          <p:cNvSpPr/>
          <p:nvPr/>
        </p:nvSpPr>
        <p:spPr>
          <a:xfrm>
            <a:off x="4786314" y="4214818"/>
            <a:ext cx="500066" cy="214314"/>
          </a:xfrm>
          <a:prstGeom prst="rightArrow">
            <a:avLst/>
          </a:prstGeom>
          <a:solidFill>
            <a:schemeClr val="accent3"/>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357818" y="3929066"/>
            <a:ext cx="1285884"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latin typeface="Times New Roman" pitchFamily="18" charset="0"/>
                <a:cs typeface="Times New Roman" pitchFamily="18" charset="0"/>
              </a:rPr>
              <a:t>Molding</a:t>
            </a:r>
            <a:endParaRPr lang="zh-TW" altLang="en-US" dirty="0">
              <a:solidFill>
                <a:srgbClr val="000000"/>
              </a:solidFill>
              <a:latin typeface="Times New Roman" pitchFamily="18" charset="0"/>
              <a:cs typeface="Times New Roman" pitchFamily="18" charset="0"/>
            </a:endParaRPr>
          </a:p>
        </p:txBody>
      </p:sp>
      <p:sp>
        <p:nvSpPr>
          <p:cNvPr id="48" name="向右箭號 47"/>
          <p:cNvSpPr/>
          <p:nvPr/>
        </p:nvSpPr>
        <p:spPr>
          <a:xfrm>
            <a:off x="6715140" y="4214818"/>
            <a:ext cx="500066" cy="214314"/>
          </a:xfrm>
          <a:prstGeom prst="rightArrow">
            <a:avLst/>
          </a:prstGeom>
          <a:solidFill>
            <a:schemeClr val="accent3"/>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7286644" y="3929066"/>
            <a:ext cx="1571636"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rgbClr val="000000"/>
                </a:solidFill>
                <a:latin typeface="Times New Roman" pitchFamily="18" charset="0"/>
                <a:cs typeface="Times New Roman" pitchFamily="18" charset="0"/>
              </a:rPr>
              <a:t>Singulation</a:t>
            </a:r>
            <a:endParaRPr lang="zh-TW" altLang="en-US" dirty="0">
              <a:solidFill>
                <a:srgbClr val="000000"/>
              </a:solidFill>
              <a:latin typeface="Times New Roman" pitchFamily="18" charset="0"/>
              <a:cs typeface="Times New Roman" pitchFamily="18" charset="0"/>
            </a:endParaRPr>
          </a:p>
        </p:txBody>
      </p:sp>
      <p:sp>
        <p:nvSpPr>
          <p:cNvPr id="50" name="文字方塊 49"/>
          <p:cNvSpPr txBox="1"/>
          <p:nvPr/>
        </p:nvSpPr>
        <p:spPr>
          <a:xfrm>
            <a:off x="142844" y="3357561"/>
            <a:ext cx="9001156" cy="461665"/>
          </a:xfrm>
          <a:prstGeom prst="rect">
            <a:avLst/>
          </a:prstGeom>
          <a:noFill/>
        </p:spPr>
        <p:txBody>
          <a:bodyPr wrap="square" rtlCol="0">
            <a:spAutoFit/>
          </a:bodyPr>
          <a:lstStyle/>
          <a:p>
            <a:pPr>
              <a:buFont typeface="Arial" pitchFamily="34" charset="0"/>
              <a:buChar char="•"/>
            </a:pPr>
            <a:r>
              <a:rPr lang="en-US" altLang="zh-TW" sz="2400" dirty="0" smtClean="0">
                <a:latin typeface="Times New Roman" pitchFamily="18" charset="0"/>
                <a:cs typeface="Times New Roman" pitchFamily="18" charset="0"/>
              </a:rPr>
              <a:t> </a:t>
            </a:r>
            <a:r>
              <a:rPr lang="en-US" altLang="zh-TW" sz="2400" b="1" dirty="0" smtClean="0">
                <a:solidFill>
                  <a:srgbClr val="FF0000"/>
                </a:solidFill>
                <a:latin typeface="Times New Roman" pitchFamily="18" charset="0"/>
                <a:cs typeface="Times New Roman" pitchFamily="18" charset="0"/>
              </a:rPr>
              <a:t>Pre-Mold LF Packing Process </a:t>
            </a:r>
            <a:r>
              <a:rPr lang="en-US" altLang="zh-TW" b="1" dirty="0" smtClean="0">
                <a:solidFill>
                  <a:srgbClr val="FF0000"/>
                </a:solidFill>
                <a:latin typeface="Times New Roman" pitchFamily="18" charset="0"/>
                <a:cs typeface="Times New Roman" pitchFamily="18" charset="0"/>
              </a:rPr>
              <a:t>(Remove plating process in Customer side )</a:t>
            </a:r>
            <a:endParaRPr lang="zh-TW" altLang="en-US" dirty="0">
              <a:solidFill>
                <a:srgbClr val="FF0000"/>
              </a:solidFill>
              <a:latin typeface="Times New Roman" pitchFamily="18" charset="0"/>
              <a:cs typeface="Times New Roman" pitchFamily="18" charset="0"/>
            </a:endParaRPr>
          </a:p>
        </p:txBody>
      </p:sp>
      <p:sp>
        <p:nvSpPr>
          <p:cNvPr id="6" name="爆炸 2 5"/>
          <p:cNvSpPr/>
          <p:nvPr/>
        </p:nvSpPr>
        <p:spPr>
          <a:xfrm>
            <a:off x="4822033" y="4824724"/>
            <a:ext cx="4320480" cy="1869834"/>
          </a:xfrm>
          <a:prstGeom prst="irregularSeal2">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000000"/>
                </a:solidFill>
                <a:latin typeface="Times New Roman" pitchFamily="18" charset="0"/>
                <a:cs typeface="Times New Roman" pitchFamily="18" charset="0"/>
              </a:rPr>
              <a:t>No Wasted Water/Chemical </a:t>
            </a:r>
            <a:r>
              <a:rPr lang="en-US" altLang="zh-TW" b="1" dirty="0">
                <a:solidFill>
                  <a:srgbClr val="000000"/>
                </a:solidFill>
                <a:latin typeface="Times New Roman" pitchFamily="18" charset="0"/>
                <a:cs typeface="Times New Roman" pitchFamily="18" charset="0"/>
              </a:rPr>
              <a:t>T</a:t>
            </a:r>
            <a:r>
              <a:rPr lang="en-US" altLang="zh-TW" b="1" dirty="0" smtClean="0">
                <a:solidFill>
                  <a:srgbClr val="000000"/>
                </a:solidFill>
                <a:latin typeface="Times New Roman" pitchFamily="18" charset="0"/>
                <a:cs typeface="Times New Roman" pitchFamily="18" charset="0"/>
              </a:rPr>
              <a:t>reatment</a:t>
            </a:r>
            <a:endParaRPr lang="zh-TW" altLang="en-US" b="1" dirty="0">
              <a:solidFill>
                <a:srgbClr val="000000"/>
              </a:solidFill>
              <a:latin typeface="Times New Roman" pitchFamily="18" charset="0"/>
              <a:cs typeface="Times New Roman" pitchFamily="18" charset="0"/>
            </a:endParaRPr>
          </a:p>
        </p:txBody>
      </p:sp>
      <p:pic>
        <p:nvPicPr>
          <p:cNvPr id="41"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a:xfrm>
            <a:off x="0" y="0"/>
            <a:ext cx="914399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sz="3200" b="1" dirty="0" smtClean="0">
                <a:solidFill>
                  <a:srgbClr val="000000"/>
                </a:solidFill>
                <a:latin typeface="Times New Roman" pitchFamily="18" charset="0"/>
                <a:cs typeface="Times New Roman" pitchFamily="18" charset="0"/>
              </a:rPr>
              <a:t>  Pre-Mold Lead Frame Advantage</a:t>
            </a:r>
            <a:endParaRPr lang="en-US" altLang="zh-TW" sz="3200" b="1" dirty="0">
              <a:solidFill>
                <a:srgbClr val="000000"/>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02499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696325" y="6329433"/>
            <a:ext cx="381000" cy="365125"/>
          </a:xfrm>
          <a:prstGeom prst="rect">
            <a:avLst/>
          </a:prstGeom>
        </p:spPr>
        <p:txBody>
          <a:bodyPr>
            <a:normAutofit/>
          </a:bodyPr>
          <a:lstStyle/>
          <a:p>
            <a:fld id="{89AA5D10-FAB2-45AE-B6F8-D256BE04B033}" type="slidenum">
              <a:rPr lang="zh-TW" altLang="en-US" smtClean="0"/>
              <a:pPr/>
              <a:t>14</a:t>
            </a:fld>
            <a:endParaRPr lang="zh-TW" altLang="en-US" dirty="0"/>
          </a:p>
        </p:txBody>
      </p:sp>
      <p:grpSp>
        <p:nvGrpSpPr>
          <p:cNvPr id="6" name="群組 5"/>
          <p:cNvGrpSpPr/>
          <p:nvPr/>
        </p:nvGrpSpPr>
        <p:grpSpPr>
          <a:xfrm>
            <a:off x="179512" y="980726"/>
            <a:ext cx="5688633" cy="312662"/>
            <a:chOff x="210365" y="-4436131"/>
            <a:chExt cx="7789526" cy="510626"/>
          </a:xfrm>
        </p:grpSpPr>
        <p:sp>
          <p:nvSpPr>
            <p:cNvPr id="8" name="Text Box 3"/>
            <p:cNvSpPr txBox="1">
              <a:spLocks noChangeArrowheads="1"/>
            </p:cNvSpPr>
            <p:nvPr/>
          </p:nvSpPr>
          <p:spPr bwMode="auto">
            <a:xfrm>
              <a:off x="210365" y="-4436131"/>
              <a:ext cx="1774829"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latin typeface="Times New Roman" pitchFamily="18" charset="0"/>
                  <a:ea typeface="PMingLiU" panose="02020500000000000000" pitchFamily="18" charset="-120"/>
                  <a:cs typeface="Times New Roman" pitchFamily="18" charset="0"/>
                </a:rPr>
                <a:t>Copper plate</a:t>
              </a:r>
            </a:p>
          </p:txBody>
        </p:sp>
        <p:sp>
          <p:nvSpPr>
            <p:cNvPr id="9" name="Text Box 4"/>
            <p:cNvSpPr txBox="1">
              <a:spLocks noChangeArrowheads="1"/>
            </p:cNvSpPr>
            <p:nvPr/>
          </p:nvSpPr>
          <p:spPr bwMode="auto">
            <a:xfrm>
              <a:off x="2254609" y="-4436131"/>
              <a:ext cx="1702616"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dirty="0" smtClean="0">
                  <a:latin typeface="Times New Roman" pitchFamily="18" charset="0"/>
                  <a:ea typeface="PMingLiU" panose="02020500000000000000" pitchFamily="18" charset="-120"/>
                  <a:cs typeface="Times New Roman" pitchFamily="18" charset="0"/>
                </a:rPr>
                <a:t>1</a:t>
              </a:r>
              <a:r>
                <a:rPr kumimoji="1" lang="en-US" altLang="zh-TW" sz="1400" baseline="30000" dirty="0" smtClean="0">
                  <a:latin typeface="Times New Roman" pitchFamily="18" charset="0"/>
                  <a:ea typeface="PMingLiU" panose="02020500000000000000" pitchFamily="18" charset="-120"/>
                  <a:cs typeface="Times New Roman" pitchFamily="18" charset="0"/>
                </a:rPr>
                <a:t>st </a:t>
              </a:r>
              <a:r>
                <a:rPr kumimoji="1" lang="en-US" altLang="zh-TW" sz="1400" dirty="0" smtClean="0">
                  <a:latin typeface="Times New Roman" pitchFamily="18" charset="0"/>
                  <a:ea typeface="PMingLiU" panose="02020500000000000000" pitchFamily="18" charset="-120"/>
                  <a:cs typeface="Times New Roman" pitchFamily="18" charset="0"/>
                </a:rPr>
                <a:t>Etching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10" name="Text Box 5"/>
            <p:cNvSpPr txBox="1">
              <a:spLocks noChangeArrowheads="1"/>
            </p:cNvSpPr>
            <p:nvPr/>
          </p:nvSpPr>
          <p:spPr bwMode="auto">
            <a:xfrm>
              <a:off x="6225062" y="-4436131"/>
              <a:ext cx="1774829"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latin typeface="Times New Roman" pitchFamily="18" charset="0"/>
                  <a:ea typeface="PMingLiU" panose="02020500000000000000" pitchFamily="18" charset="-120"/>
                  <a:cs typeface="Times New Roman" pitchFamily="18" charset="0"/>
                </a:rPr>
                <a:t>Plating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12" name="Text Box 5"/>
            <p:cNvSpPr txBox="1">
              <a:spLocks noChangeArrowheads="1"/>
            </p:cNvSpPr>
            <p:nvPr/>
          </p:nvSpPr>
          <p:spPr bwMode="auto">
            <a:xfrm>
              <a:off x="4253030" y="-4436131"/>
              <a:ext cx="1745251"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latin typeface="Times New Roman" pitchFamily="18" charset="0"/>
                  <a:ea typeface="PMingLiU" panose="02020500000000000000" pitchFamily="18" charset="-120"/>
                  <a:cs typeface="Times New Roman" pitchFamily="18" charset="0"/>
                </a:rPr>
                <a:t>1</a:t>
              </a:r>
              <a:r>
                <a:rPr kumimoji="1" lang="en-US" altLang="zh-TW" sz="1400" baseline="30000" dirty="0">
                  <a:latin typeface="Times New Roman" pitchFamily="18" charset="0"/>
                  <a:ea typeface="PMingLiU" panose="02020500000000000000" pitchFamily="18" charset="-120"/>
                  <a:cs typeface="Times New Roman" pitchFamily="18" charset="0"/>
                </a:rPr>
                <a:t>st</a:t>
              </a:r>
              <a:r>
                <a:rPr kumimoji="1" lang="en-US" altLang="zh-TW" sz="1400" dirty="0">
                  <a:latin typeface="Times New Roman" pitchFamily="18" charset="0"/>
                  <a:ea typeface="PMingLiU" panose="02020500000000000000" pitchFamily="18" charset="-120"/>
                  <a:cs typeface="Times New Roman" pitchFamily="18" charset="0"/>
                </a:rPr>
                <a:t> molding </a:t>
              </a:r>
            </a:p>
          </p:txBody>
        </p:sp>
      </p:grpSp>
      <p:pic>
        <p:nvPicPr>
          <p:cNvPr id="58"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3"/>
          <p:cNvSpPr txBox="1">
            <a:spLocks noChangeArrowheads="1"/>
          </p:cNvSpPr>
          <p:nvPr/>
        </p:nvSpPr>
        <p:spPr bwMode="auto">
          <a:xfrm>
            <a:off x="179512" y="2708920"/>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latin typeface="Times New Roman" pitchFamily="18" charset="0"/>
                <a:ea typeface="PMingLiU" panose="02020500000000000000" pitchFamily="18" charset="-120"/>
                <a:cs typeface="Times New Roman" pitchFamily="18" charset="0"/>
              </a:rPr>
              <a:t>Copper plate</a:t>
            </a:r>
          </a:p>
        </p:txBody>
      </p:sp>
      <p:sp>
        <p:nvSpPr>
          <p:cNvPr id="53" name="Text Box 3"/>
          <p:cNvSpPr txBox="1">
            <a:spLocks noChangeArrowheads="1"/>
          </p:cNvSpPr>
          <p:nvPr/>
        </p:nvSpPr>
        <p:spPr bwMode="auto">
          <a:xfrm>
            <a:off x="179512" y="4725144"/>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latin typeface="Times New Roman" pitchFamily="18" charset="0"/>
                <a:ea typeface="PMingLiU" panose="02020500000000000000" pitchFamily="18" charset="-120"/>
                <a:cs typeface="Times New Roman" pitchFamily="18" charset="0"/>
              </a:rPr>
              <a:t>Copper plate</a:t>
            </a:r>
          </a:p>
        </p:txBody>
      </p:sp>
      <p:sp>
        <p:nvSpPr>
          <p:cNvPr id="54" name="Text Box 4"/>
          <p:cNvSpPr txBox="1">
            <a:spLocks noChangeArrowheads="1"/>
          </p:cNvSpPr>
          <p:nvPr/>
        </p:nvSpPr>
        <p:spPr bwMode="auto">
          <a:xfrm>
            <a:off x="1691680" y="2708920"/>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dirty="0" smtClean="0">
                <a:latin typeface="Times New Roman" pitchFamily="18" charset="0"/>
                <a:ea typeface="PMingLiU" panose="02020500000000000000" pitchFamily="18" charset="-120"/>
                <a:cs typeface="Times New Roman" pitchFamily="18" charset="0"/>
              </a:rPr>
              <a:t>1</a:t>
            </a:r>
            <a:r>
              <a:rPr kumimoji="1" lang="en-US" altLang="zh-TW" sz="1400" baseline="30000" dirty="0" smtClean="0">
                <a:latin typeface="Times New Roman" pitchFamily="18" charset="0"/>
                <a:ea typeface="PMingLiU" panose="02020500000000000000" pitchFamily="18" charset="-120"/>
                <a:cs typeface="Times New Roman" pitchFamily="18" charset="0"/>
              </a:rPr>
              <a:t>st </a:t>
            </a:r>
            <a:r>
              <a:rPr kumimoji="1" lang="en-US" altLang="zh-TW" sz="1400" dirty="0" smtClean="0">
                <a:latin typeface="Times New Roman" pitchFamily="18" charset="0"/>
                <a:ea typeface="PMingLiU" panose="02020500000000000000" pitchFamily="18" charset="-120"/>
                <a:cs typeface="Times New Roman" pitchFamily="18" charset="0"/>
              </a:rPr>
              <a:t>Etching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55" name="Text Box 4"/>
          <p:cNvSpPr txBox="1">
            <a:spLocks noChangeArrowheads="1"/>
          </p:cNvSpPr>
          <p:nvPr/>
        </p:nvSpPr>
        <p:spPr bwMode="auto">
          <a:xfrm>
            <a:off x="169168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dirty="0" smtClean="0">
                <a:latin typeface="Times New Roman" pitchFamily="18" charset="0"/>
                <a:ea typeface="PMingLiU" panose="02020500000000000000" pitchFamily="18" charset="-120"/>
                <a:cs typeface="Times New Roman" pitchFamily="18" charset="0"/>
              </a:rPr>
              <a:t>1</a:t>
            </a:r>
            <a:r>
              <a:rPr kumimoji="1" lang="en-US" altLang="zh-TW" sz="1400" baseline="30000" dirty="0" smtClean="0">
                <a:latin typeface="Times New Roman" pitchFamily="18" charset="0"/>
                <a:ea typeface="PMingLiU" panose="02020500000000000000" pitchFamily="18" charset="-120"/>
                <a:cs typeface="Times New Roman" pitchFamily="18" charset="0"/>
              </a:rPr>
              <a:t>st </a:t>
            </a:r>
            <a:r>
              <a:rPr kumimoji="1" lang="en-US" altLang="zh-TW" sz="1400" dirty="0" smtClean="0">
                <a:latin typeface="Times New Roman" pitchFamily="18" charset="0"/>
                <a:ea typeface="PMingLiU" panose="02020500000000000000" pitchFamily="18" charset="-120"/>
                <a:cs typeface="Times New Roman" pitchFamily="18" charset="0"/>
              </a:rPr>
              <a:t>Etching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56" name="Text Box 5"/>
          <p:cNvSpPr txBox="1">
            <a:spLocks noChangeArrowheads="1"/>
          </p:cNvSpPr>
          <p:nvPr/>
        </p:nvSpPr>
        <p:spPr bwMode="auto">
          <a:xfrm>
            <a:off x="313184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latin typeface="Times New Roman" pitchFamily="18" charset="0"/>
                <a:ea typeface="PMingLiU" panose="02020500000000000000" pitchFamily="18" charset="-120"/>
                <a:cs typeface="Times New Roman" pitchFamily="18" charset="0"/>
              </a:rPr>
              <a:t>1</a:t>
            </a:r>
            <a:r>
              <a:rPr kumimoji="1" lang="en-US" altLang="zh-TW" sz="1400" baseline="30000" dirty="0">
                <a:latin typeface="Times New Roman" pitchFamily="18" charset="0"/>
                <a:ea typeface="PMingLiU" panose="02020500000000000000" pitchFamily="18" charset="-120"/>
                <a:cs typeface="Times New Roman" pitchFamily="18" charset="0"/>
              </a:rPr>
              <a:t>st</a:t>
            </a:r>
            <a:r>
              <a:rPr kumimoji="1" lang="en-US" altLang="zh-TW" sz="1400" dirty="0">
                <a:latin typeface="Times New Roman" pitchFamily="18" charset="0"/>
                <a:ea typeface="PMingLiU" panose="02020500000000000000" pitchFamily="18" charset="-120"/>
                <a:cs typeface="Times New Roman" pitchFamily="18" charset="0"/>
              </a:rPr>
              <a:t> molding </a:t>
            </a:r>
          </a:p>
        </p:txBody>
      </p:sp>
      <p:sp>
        <p:nvSpPr>
          <p:cNvPr id="57" name="Text Box 5"/>
          <p:cNvSpPr txBox="1">
            <a:spLocks noChangeArrowheads="1"/>
          </p:cNvSpPr>
          <p:nvPr/>
        </p:nvSpPr>
        <p:spPr bwMode="auto">
          <a:xfrm>
            <a:off x="3131840" y="2708920"/>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latin typeface="Times New Roman" pitchFamily="18" charset="0"/>
                <a:ea typeface="PMingLiU" panose="02020500000000000000" pitchFamily="18" charset="-120"/>
                <a:cs typeface="Times New Roman" pitchFamily="18" charset="0"/>
              </a:rPr>
              <a:t>1</a:t>
            </a:r>
            <a:r>
              <a:rPr kumimoji="1" lang="en-US" altLang="zh-TW" sz="1400" baseline="30000" dirty="0">
                <a:latin typeface="Times New Roman" pitchFamily="18" charset="0"/>
                <a:ea typeface="PMingLiU" panose="02020500000000000000" pitchFamily="18" charset="-120"/>
                <a:cs typeface="Times New Roman" pitchFamily="18" charset="0"/>
              </a:rPr>
              <a:t>st</a:t>
            </a:r>
            <a:r>
              <a:rPr kumimoji="1" lang="en-US" altLang="zh-TW" sz="1400" dirty="0">
                <a:latin typeface="Times New Roman" pitchFamily="18" charset="0"/>
                <a:ea typeface="PMingLiU" panose="02020500000000000000" pitchFamily="18" charset="-120"/>
                <a:cs typeface="Times New Roman" pitchFamily="18" charset="0"/>
              </a:rPr>
              <a:t> molding </a:t>
            </a:r>
          </a:p>
        </p:txBody>
      </p:sp>
      <p:sp>
        <p:nvSpPr>
          <p:cNvPr id="59" name="Text Box 5"/>
          <p:cNvSpPr txBox="1">
            <a:spLocks noChangeArrowheads="1"/>
          </p:cNvSpPr>
          <p:nvPr/>
        </p:nvSpPr>
        <p:spPr bwMode="auto">
          <a:xfrm>
            <a:off x="4572000" y="2708920"/>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b="1" dirty="0" smtClean="0">
                <a:latin typeface="Times New Roman" pitchFamily="18" charset="0"/>
                <a:ea typeface="PMingLiU" panose="02020500000000000000" pitchFamily="18" charset="-120"/>
                <a:cs typeface="Times New Roman" pitchFamily="18" charset="0"/>
              </a:rPr>
              <a:t>2</a:t>
            </a:r>
            <a:r>
              <a:rPr kumimoji="1" lang="en-US" altLang="zh-TW" sz="1400" baseline="30000" dirty="0" smtClean="0">
                <a:latin typeface="Times New Roman" pitchFamily="18" charset="0"/>
                <a:ea typeface="PMingLiU" panose="02020500000000000000" pitchFamily="18" charset="-120"/>
                <a:cs typeface="Times New Roman" pitchFamily="18" charset="0"/>
              </a:rPr>
              <a:t>nd</a:t>
            </a:r>
            <a:r>
              <a:rPr kumimoji="1" lang="en-US" altLang="zh-TW" sz="1400" dirty="0" smtClean="0">
                <a:latin typeface="Times New Roman" pitchFamily="18" charset="0"/>
                <a:ea typeface="PMingLiU" panose="02020500000000000000" pitchFamily="18" charset="-120"/>
                <a:cs typeface="Times New Roman" pitchFamily="18" charset="0"/>
              </a:rPr>
              <a:t> Etching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60" name="Text Box 5"/>
          <p:cNvSpPr txBox="1">
            <a:spLocks noChangeArrowheads="1"/>
          </p:cNvSpPr>
          <p:nvPr/>
        </p:nvSpPr>
        <p:spPr bwMode="auto">
          <a:xfrm>
            <a:off x="6012160" y="2708920"/>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latin typeface="Times New Roman" pitchFamily="18" charset="0"/>
                <a:ea typeface="PMingLiU" panose="02020500000000000000" pitchFamily="18" charset="-120"/>
                <a:cs typeface="Times New Roman" pitchFamily="18" charset="0"/>
              </a:rPr>
              <a:t>Plating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61" name="Text Box 5"/>
          <p:cNvSpPr txBox="1">
            <a:spLocks noChangeArrowheads="1"/>
          </p:cNvSpPr>
          <p:nvPr/>
        </p:nvSpPr>
        <p:spPr bwMode="auto">
          <a:xfrm>
            <a:off x="7566414"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latin typeface="Times New Roman" pitchFamily="18" charset="0"/>
                <a:ea typeface="PMingLiU" panose="02020500000000000000" pitchFamily="18" charset="-120"/>
                <a:cs typeface="Times New Roman" pitchFamily="18" charset="0"/>
              </a:rPr>
              <a:t>Plating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62" name="Text Box 5"/>
          <p:cNvSpPr txBox="1">
            <a:spLocks noChangeArrowheads="1"/>
          </p:cNvSpPr>
          <p:nvPr/>
        </p:nvSpPr>
        <p:spPr bwMode="auto">
          <a:xfrm>
            <a:off x="457200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b="1" dirty="0" smtClean="0">
                <a:latin typeface="Times New Roman" pitchFamily="18" charset="0"/>
                <a:ea typeface="PMingLiU" panose="02020500000000000000" pitchFamily="18" charset="-120"/>
                <a:cs typeface="Times New Roman" pitchFamily="18" charset="0"/>
              </a:rPr>
              <a:t>2</a:t>
            </a:r>
            <a:r>
              <a:rPr kumimoji="1" lang="en-US" altLang="zh-TW" sz="1400" baseline="30000" dirty="0" smtClean="0">
                <a:latin typeface="Times New Roman" pitchFamily="18" charset="0"/>
                <a:ea typeface="PMingLiU" panose="02020500000000000000" pitchFamily="18" charset="-120"/>
                <a:cs typeface="Times New Roman" pitchFamily="18" charset="0"/>
              </a:rPr>
              <a:t>nd</a:t>
            </a:r>
            <a:r>
              <a:rPr kumimoji="1" lang="en-US" altLang="zh-TW" sz="1400" dirty="0" smtClean="0">
                <a:latin typeface="Times New Roman" pitchFamily="18" charset="0"/>
                <a:ea typeface="PMingLiU" panose="02020500000000000000" pitchFamily="18" charset="-120"/>
                <a:cs typeface="Times New Roman" pitchFamily="18" charset="0"/>
              </a:rPr>
              <a:t> Etching</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63" name="Text Box 5"/>
          <p:cNvSpPr txBox="1">
            <a:spLocks noChangeArrowheads="1"/>
          </p:cNvSpPr>
          <p:nvPr/>
        </p:nvSpPr>
        <p:spPr bwMode="auto">
          <a:xfrm>
            <a:off x="6012160" y="4725144"/>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latin typeface="Times New Roman" pitchFamily="18" charset="0"/>
                <a:ea typeface="PMingLiU" panose="02020500000000000000" pitchFamily="18" charset="-120"/>
                <a:cs typeface="Times New Roman" pitchFamily="18" charset="0"/>
              </a:rPr>
              <a:t>2</a:t>
            </a:r>
            <a:r>
              <a:rPr kumimoji="1" lang="en-US" altLang="zh-TW" sz="1400" baseline="30000" dirty="0" smtClean="0">
                <a:latin typeface="Times New Roman" pitchFamily="18" charset="0"/>
                <a:ea typeface="PMingLiU" panose="02020500000000000000" pitchFamily="18" charset="-120"/>
                <a:cs typeface="Times New Roman" pitchFamily="18" charset="0"/>
              </a:rPr>
              <a:t>nd</a:t>
            </a:r>
            <a:r>
              <a:rPr kumimoji="1" lang="en-US" altLang="zh-TW" sz="1400" dirty="0" smtClean="0">
                <a:latin typeface="Times New Roman" pitchFamily="18" charset="0"/>
                <a:ea typeface="PMingLiU" panose="02020500000000000000" pitchFamily="18" charset="-120"/>
                <a:cs typeface="Times New Roman" pitchFamily="18" charset="0"/>
              </a:rPr>
              <a:t> molding </a:t>
            </a:r>
            <a:endParaRPr kumimoji="1" lang="en-US" altLang="zh-TW" sz="1400" dirty="0">
              <a:latin typeface="Times New Roman" pitchFamily="18" charset="0"/>
              <a:ea typeface="PMingLiU" panose="02020500000000000000" pitchFamily="18" charset="-120"/>
              <a:cs typeface="Times New Roman" pitchFamily="18" charset="0"/>
            </a:endParaRPr>
          </a:p>
        </p:txBody>
      </p:sp>
      <p:sp>
        <p:nvSpPr>
          <p:cNvPr id="64" name="向右箭號 63"/>
          <p:cNvSpPr/>
          <p:nvPr/>
        </p:nvSpPr>
        <p:spPr>
          <a:xfrm>
            <a:off x="251520" y="170080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向右箭號 64"/>
          <p:cNvSpPr/>
          <p:nvPr/>
        </p:nvSpPr>
        <p:spPr>
          <a:xfrm>
            <a:off x="251520" y="3429000"/>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向右箭號 65"/>
          <p:cNvSpPr/>
          <p:nvPr/>
        </p:nvSpPr>
        <p:spPr>
          <a:xfrm>
            <a:off x="251520" y="5589240"/>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文字方塊 66"/>
          <p:cNvSpPr txBox="1"/>
          <p:nvPr/>
        </p:nvSpPr>
        <p:spPr>
          <a:xfrm>
            <a:off x="1331640" y="5517232"/>
            <a:ext cx="4968552" cy="461665"/>
          </a:xfrm>
          <a:prstGeom prst="rect">
            <a:avLst/>
          </a:prstGeom>
          <a:noFill/>
        </p:spPr>
        <p:txBody>
          <a:bodyPr wrap="square" rtlCol="0">
            <a:spAutoFit/>
          </a:bodyPr>
          <a:lstStyle/>
          <a:p>
            <a:r>
              <a:rPr lang="en-US" altLang="zh-TW" sz="2400" dirty="0" smtClean="0">
                <a:latin typeface="Times New Roman" pitchFamily="18" charset="0"/>
                <a:cs typeface="Times New Roman" pitchFamily="18" charset="0"/>
              </a:rPr>
              <a:t>500 I/O (QFN Size 15mm*15mm)</a:t>
            </a:r>
            <a:endParaRPr lang="zh-TW" altLang="en-US" sz="2400" dirty="0">
              <a:latin typeface="Times New Roman" pitchFamily="18" charset="0"/>
              <a:cs typeface="Times New Roman" pitchFamily="18" charset="0"/>
            </a:endParaRPr>
          </a:p>
        </p:txBody>
      </p:sp>
      <p:sp>
        <p:nvSpPr>
          <p:cNvPr id="68" name="文字方塊 67"/>
          <p:cNvSpPr txBox="1"/>
          <p:nvPr/>
        </p:nvSpPr>
        <p:spPr>
          <a:xfrm>
            <a:off x="1331640" y="3356992"/>
            <a:ext cx="6120680" cy="461665"/>
          </a:xfrm>
          <a:prstGeom prst="rect">
            <a:avLst/>
          </a:prstGeom>
          <a:noFill/>
        </p:spPr>
        <p:txBody>
          <a:bodyPr wrap="square" rtlCol="0">
            <a:spAutoFit/>
          </a:bodyPr>
          <a:lstStyle/>
          <a:p>
            <a:r>
              <a:rPr lang="en-US" altLang="zh-TW" sz="2400" b="1" dirty="0" err="1" smtClean="0">
                <a:latin typeface="Times New Roman" pitchFamily="18" charset="0"/>
                <a:cs typeface="Times New Roman" pitchFamily="18" charset="0"/>
              </a:rPr>
              <a:t>Wettable</a:t>
            </a:r>
            <a:r>
              <a:rPr lang="en-US" altLang="zh-TW" sz="2400" b="1" dirty="0" smtClean="0">
                <a:latin typeface="Times New Roman" pitchFamily="18" charset="0"/>
                <a:cs typeface="Times New Roman" pitchFamily="18" charset="0"/>
              </a:rPr>
              <a:t> Frank QFN (</a:t>
            </a:r>
            <a:r>
              <a:rPr lang="en-US" altLang="zh-TW" sz="2400" b="1" dirty="0">
                <a:latin typeface="Times New Roman" pitchFamily="18" charset="0"/>
                <a:cs typeface="Times New Roman" pitchFamily="18" charset="0"/>
              </a:rPr>
              <a:t>for </a:t>
            </a:r>
            <a:r>
              <a:rPr lang="en-US" altLang="zh-TW" sz="2400" b="1" dirty="0" smtClean="0">
                <a:latin typeface="Times New Roman" pitchFamily="18" charset="0"/>
                <a:cs typeface="Times New Roman" pitchFamily="18" charset="0"/>
              </a:rPr>
              <a:t>Automotive</a:t>
            </a:r>
            <a:r>
              <a:rPr lang="en-US" altLang="zh-TW" sz="2400" b="1" dirty="0">
                <a:latin typeface="Times New Roman" pitchFamily="18" charset="0"/>
                <a:cs typeface="Times New Roman" pitchFamily="18" charset="0"/>
              </a:rPr>
              <a:t>)</a:t>
            </a:r>
            <a:endParaRPr lang="zh-TW" altLang="en-US" sz="2400" b="1" dirty="0">
              <a:latin typeface="Times New Roman" pitchFamily="18" charset="0"/>
              <a:cs typeface="Times New Roman" pitchFamily="18" charset="0"/>
            </a:endParaRPr>
          </a:p>
        </p:txBody>
      </p:sp>
      <p:sp>
        <p:nvSpPr>
          <p:cNvPr id="69" name="文字方塊 68"/>
          <p:cNvSpPr txBox="1"/>
          <p:nvPr/>
        </p:nvSpPr>
        <p:spPr>
          <a:xfrm>
            <a:off x="1259632" y="1628800"/>
            <a:ext cx="5112568" cy="461665"/>
          </a:xfrm>
          <a:prstGeom prst="rect">
            <a:avLst/>
          </a:prstGeom>
          <a:noFill/>
        </p:spPr>
        <p:txBody>
          <a:bodyPr wrap="square" rtlCol="0">
            <a:spAutoFit/>
          </a:bodyPr>
          <a:lstStyle/>
          <a:p>
            <a:r>
              <a:rPr lang="en-US" altLang="zh-TW" sz="2400" dirty="0" smtClean="0">
                <a:latin typeface="Times New Roman" pitchFamily="18" charset="0"/>
                <a:cs typeface="Times New Roman" pitchFamily="18" charset="0"/>
              </a:rPr>
              <a:t>Process Simplification</a:t>
            </a:r>
            <a:endParaRPr lang="en-US" altLang="zh-TW" sz="2400" dirty="0">
              <a:latin typeface="Times New Roman" pitchFamily="18" charset="0"/>
              <a:cs typeface="Times New Roman" pitchFamily="18" charset="0"/>
            </a:endParaRPr>
          </a:p>
        </p:txBody>
      </p:sp>
      <p:sp>
        <p:nvSpPr>
          <p:cNvPr id="27" name="矩形 26"/>
          <p:cNvSpPr/>
          <p:nvPr/>
        </p:nvSpPr>
        <p:spPr>
          <a:xfrm>
            <a:off x="-948" y="0"/>
            <a:ext cx="914494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sz="3200" b="1" dirty="0" smtClean="0">
                <a:solidFill>
                  <a:srgbClr val="000000"/>
                </a:solidFill>
                <a:latin typeface="Times New Roman" pitchFamily="18" charset="0"/>
                <a:cs typeface="Times New Roman" pitchFamily="18" charset="0"/>
              </a:rPr>
              <a:t>  Customized Process</a:t>
            </a:r>
            <a:endParaRPr lang="en-US" altLang="zh-TW" sz="3200" b="1" dirty="0">
              <a:solidFill>
                <a:srgbClr val="000000"/>
              </a:solidFill>
              <a:latin typeface="Times New Roman" pitchFamily="18" charset="0"/>
              <a:ea typeface="標楷體" pitchFamily="65" charset="-120"/>
              <a:cs typeface="Times New Roman" pitchFamily="18" charset="0"/>
            </a:endParaRPr>
          </a:p>
        </p:txBody>
      </p:sp>
      <p:cxnSp>
        <p:nvCxnSpPr>
          <p:cNvPr id="3" name="直線單箭頭接點 2"/>
          <p:cNvCxnSpPr>
            <a:stCxn id="8" idx="3"/>
            <a:endCxn id="9" idx="1"/>
          </p:cNvCxnSpPr>
          <p:nvPr/>
        </p:nvCxnSpPr>
        <p:spPr>
          <a:xfrm>
            <a:off x="1475656" y="1137057"/>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935088" y="1137057"/>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4406384" y="1137057"/>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1475656" y="2865251"/>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5824221" y="2865251"/>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4375249" y="2865251"/>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2951840" y="2865251"/>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1494928" y="4902479"/>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2935088" y="4914946"/>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4355976" y="4914946"/>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5824221" y="4904435"/>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7353944" y="4904435"/>
            <a:ext cx="196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25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348880"/>
            <a:ext cx="8517632" cy="2304256"/>
          </a:xfrm>
        </p:spPr>
        <p:txBody>
          <a:bodyPr>
            <a:noAutofit/>
          </a:bodyPr>
          <a:lstStyle/>
          <a:p>
            <a:pPr marL="450850" indent="-450850"/>
            <a:r>
              <a:rPr lang="en-US" altLang="zh-TW" sz="4000" b="1" dirty="0">
                <a:latin typeface="Times New Roman" pitchFamily="18" charset="0"/>
                <a:cs typeface="Times New Roman" pitchFamily="18" charset="0"/>
              </a:rPr>
              <a:t>C. </a:t>
            </a:r>
            <a:r>
              <a:rPr lang="en-US" altLang="zh-TW" sz="4000" b="1" u="sng" dirty="0">
                <a:latin typeface="Times New Roman" pitchFamily="18" charset="0"/>
                <a:cs typeface="Times New Roman" pitchFamily="18" charset="0"/>
              </a:rPr>
              <a:t>Automotive Electronics </a:t>
            </a:r>
            <a:r>
              <a:rPr lang="en-US" altLang="zh-TW" sz="4000" b="1" u="sng" dirty="0" smtClean="0">
                <a:latin typeface="Times New Roman" pitchFamily="18" charset="0"/>
                <a:cs typeface="Times New Roman" pitchFamily="18" charset="0"/>
              </a:rPr>
              <a:t/>
            </a:r>
            <a:br>
              <a:rPr lang="en-US" altLang="zh-TW" sz="4000" b="1" u="sng" dirty="0" smtClean="0">
                <a:latin typeface="Times New Roman" pitchFamily="18" charset="0"/>
                <a:cs typeface="Times New Roman" pitchFamily="18" charset="0"/>
              </a:rPr>
            </a:br>
            <a:r>
              <a:rPr lang="en-US" altLang="zh-TW" sz="4000" b="1" u="sng" dirty="0" smtClean="0">
                <a:latin typeface="Times New Roman" pitchFamily="18" charset="0"/>
                <a:cs typeface="Times New Roman" pitchFamily="18" charset="0"/>
              </a:rPr>
              <a:t>and </a:t>
            </a:r>
            <a:r>
              <a:rPr lang="en-US" altLang="zh-TW" sz="4000" b="1" u="sng" dirty="0">
                <a:latin typeface="Times New Roman" pitchFamily="18" charset="0"/>
                <a:cs typeface="Times New Roman" pitchFamily="18" charset="0"/>
              </a:rPr>
              <a:t>QFN </a:t>
            </a:r>
            <a:r>
              <a:rPr lang="en-US" altLang="zh-TW" sz="4000" b="1" u="sng" dirty="0" err="1">
                <a:latin typeface="Times New Roman" pitchFamily="18" charset="0"/>
                <a:cs typeface="Times New Roman" pitchFamily="18" charset="0"/>
              </a:rPr>
              <a:t>Wettable</a:t>
            </a:r>
            <a:r>
              <a:rPr lang="en-US" altLang="zh-TW" sz="4000" b="1" u="sng" dirty="0">
                <a:latin typeface="Times New Roman" pitchFamily="18" charset="0"/>
                <a:cs typeface="Times New Roman" pitchFamily="18" charset="0"/>
              </a:rPr>
              <a:t> Flank Packages</a:t>
            </a:r>
            <a:endParaRPr lang="en-US" altLang="zh-TW" sz="4000" b="1" u="sng"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15</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2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0728"/>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altLang="zh-TW" sz="3200" b="1" dirty="0" smtClean="0">
                <a:latin typeface="Times New Roman" pitchFamily="18" charset="0"/>
                <a:ea typeface="標楷體" pitchFamily="65" charset="-120"/>
                <a:cs typeface="Times New Roman" pitchFamily="18" charset="0"/>
              </a:rPr>
              <a:t>  Automotive </a:t>
            </a:r>
            <a:r>
              <a:rPr lang="en-US" altLang="zh-TW" sz="3200" b="1" dirty="0">
                <a:latin typeface="Times New Roman" pitchFamily="18" charset="0"/>
                <a:ea typeface="標楷體" pitchFamily="65" charset="-120"/>
                <a:cs typeface="Times New Roman" pitchFamily="18" charset="0"/>
              </a:rPr>
              <a:t>Electronics and QFN </a:t>
            </a:r>
            <a:r>
              <a:rPr lang="en-US" altLang="zh-TW" sz="3200" b="1" dirty="0" err="1">
                <a:latin typeface="Times New Roman" pitchFamily="18" charset="0"/>
                <a:ea typeface="標楷體" pitchFamily="65" charset="-120"/>
                <a:cs typeface="Times New Roman" pitchFamily="18" charset="0"/>
              </a:rPr>
              <a:t>Wettable</a:t>
            </a:r>
            <a:r>
              <a:rPr lang="en-US" altLang="zh-TW" sz="3200" b="1" dirty="0">
                <a:latin typeface="Times New Roman" pitchFamily="18" charset="0"/>
                <a:ea typeface="標楷體" pitchFamily="65" charset="-120"/>
                <a:cs typeface="Times New Roman" pitchFamily="18" charset="0"/>
              </a:rPr>
              <a:t> Flank </a:t>
            </a:r>
            <a:r>
              <a:rPr lang="en-US" altLang="zh-TW" sz="3200" b="1" dirty="0" smtClean="0">
                <a:latin typeface="Times New Roman" pitchFamily="18" charset="0"/>
                <a:ea typeface="標楷體" pitchFamily="65" charset="-120"/>
                <a:cs typeface="Times New Roman" pitchFamily="18" charset="0"/>
              </a:rPr>
              <a:t>  </a:t>
            </a:r>
            <a:br>
              <a:rPr lang="en-US" altLang="zh-TW" sz="3200" b="1" dirty="0" smtClean="0">
                <a:latin typeface="Times New Roman" pitchFamily="18" charset="0"/>
                <a:ea typeface="標楷體" pitchFamily="65" charset="-120"/>
                <a:cs typeface="Times New Roman" pitchFamily="18" charset="0"/>
              </a:rPr>
            </a:br>
            <a:r>
              <a:rPr lang="en-US" altLang="zh-TW" sz="3200" b="1" dirty="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 Packages</a:t>
            </a:r>
            <a:endParaRPr lang="en-US" altLang="zh-TW" sz="3200" b="1"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251520" y="4517980"/>
            <a:ext cx="8892480" cy="1633856"/>
          </a:xfrm>
        </p:spPr>
        <p:txBody>
          <a:bodyPr>
            <a:noAutofit/>
          </a:bodyPr>
          <a:lstStyle/>
          <a:p>
            <a:r>
              <a:rPr lang="en-US" altLang="zh-TW" sz="2400" dirty="0">
                <a:latin typeface="Times New Roman" pitchFamily="18" charset="0"/>
                <a:ea typeface="標楷體" pitchFamily="65" charset="-120"/>
                <a:cs typeface="Times New Roman" pitchFamily="18" charset="0"/>
              </a:rPr>
              <a:t>Automotive ICs </a:t>
            </a:r>
            <a:r>
              <a:rPr lang="en-US" altLang="zh-TW" sz="2400" dirty="0" smtClean="0">
                <a:latin typeface="Times New Roman" pitchFamily="18" charset="0"/>
                <a:ea typeface="標楷體" pitchFamily="65" charset="-120"/>
                <a:cs typeface="Times New Roman" pitchFamily="18" charset="0"/>
              </a:rPr>
              <a:t>included Microcontrollers </a:t>
            </a:r>
            <a:r>
              <a:rPr lang="en-US" altLang="zh-TW" sz="2400" dirty="0">
                <a:latin typeface="Times New Roman" pitchFamily="18" charset="0"/>
                <a:ea typeface="標楷體" pitchFamily="65" charset="-120"/>
                <a:cs typeface="Times New Roman" pitchFamily="18" charset="0"/>
              </a:rPr>
              <a:t>(MCU), Application Specific Standard Products (ASSP)/Application-Specific Integrated Circuits (ASIC), Analog, Power Transistors, Sensors, etc</a:t>
            </a:r>
            <a:r>
              <a:rPr lang="en-US" altLang="zh-TW" sz="2400" dirty="0" smtClean="0">
                <a:latin typeface="Times New Roman" pitchFamily="18" charset="0"/>
                <a:ea typeface="標楷體" pitchFamily="65" charset="-120"/>
                <a:cs typeface="Times New Roman" pitchFamily="18" charset="0"/>
              </a:rPr>
              <a:t>.</a:t>
            </a:r>
          </a:p>
          <a:p>
            <a:r>
              <a:rPr lang="en-US" altLang="zh-TW" sz="2400" dirty="0" smtClean="0">
                <a:latin typeface="Times New Roman" pitchFamily="18" charset="0"/>
                <a:ea typeface="標楷體" pitchFamily="65" charset="-120"/>
                <a:cs typeface="Times New Roman" pitchFamily="18" charset="0"/>
              </a:rPr>
              <a:t>Annual </a:t>
            </a:r>
            <a:r>
              <a:rPr lang="en-US" altLang="zh-TW" sz="2400" dirty="0">
                <a:latin typeface="Times New Roman" pitchFamily="18" charset="0"/>
                <a:ea typeface="標楷體" pitchFamily="65" charset="-120"/>
                <a:cs typeface="Times New Roman" pitchFamily="18" charset="0"/>
              </a:rPr>
              <a:t>automotive semiconductor market exceeds $30 </a:t>
            </a:r>
            <a:r>
              <a:rPr lang="en-US" altLang="zh-TW" sz="2400" dirty="0" smtClean="0">
                <a:latin typeface="Times New Roman" pitchFamily="18" charset="0"/>
                <a:ea typeface="標楷體" pitchFamily="65" charset="-120"/>
                <a:cs typeface="Times New Roman" pitchFamily="18" charset="0"/>
              </a:rPr>
              <a:t>billion.</a:t>
            </a: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16</a:t>
            </a:fld>
            <a:endParaRPr lang="zh-TW" altLang="en-US"/>
          </a:p>
        </p:txBody>
      </p:sp>
      <p:pic>
        <p:nvPicPr>
          <p:cNvPr id="40962" name="Picture 2"/>
          <p:cNvPicPr>
            <a:picLocks noChangeAspect="1" noChangeArrowheads="1"/>
          </p:cNvPicPr>
          <p:nvPr/>
        </p:nvPicPr>
        <p:blipFill>
          <a:blip r:embed="rId2" cstate="print"/>
          <a:srcRect/>
          <a:stretch>
            <a:fillRect/>
          </a:stretch>
        </p:blipFill>
        <p:spPr bwMode="auto">
          <a:xfrm>
            <a:off x="395536" y="1124745"/>
            <a:ext cx="8280920" cy="3312367"/>
          </a:xfrm>
          <a:prstGeom prst="rect">
            <a:avLst/>
          </a:prstGeom>
          <a:noFill/>
          <a:ln w="9525">
            <a:noFill/>
            <a:miter lim="800000"/>
            <a:headEnd/>
            <a:tailEnd/>
          </a:ln>
        </p:spPr>
      </p:pic>
      <p:pic>
        <p:nvPicPr>
          <p:cNvPr id="6"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8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54868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altLang="zh-TW" sz="3200" b="1" dirty="0" smtClean="0">
                <a:latin typeface="Times New Roman" pitchFamily="18" charset="0"/>
                <a:ea typeface="標楷體" pitchFamily="65" charset="-120"/>
                <a:cs typeface="Times New Roman" pitchFamily="18" charset="0"/>
              </a:rPr>
              <a:t>  Automotive IC </a:t>
            </a:r>
            <a:r>
              <a:rPr lang="en-US" altLang="zh-TW" sz="3200" b="1" dirty="0">
                <a:latin typeface="Times New Roman" pitchFamily="18" charset="0"/>
                <a:ea typeface="標楷體" pitchFamily="65" charset="-120"/>
                <a:cs typeface="Times New Roman" pitchFamily="18" charset="0"/>
              </a:rPr>
              <a:t>Features</a:t>
            </a:r>
            <a:endParaRPr lang="zh-TW" altLang="en-US" sz="3200" b="1"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395536" y="764704"/>
            <a:ext cx="8352928" cy="5387132"/>
          </a:xfrm>
        </p:spPr>
        <p:txBody>
          <a:bodyPr>
            <a:normAutofit/>
          </a:bodyPr>
          <a:lstStyle/>
          <a:p>
            <a:r>
              <a:rPr lang="en-US" altLang="zh-TW" sz="2400" dirty="0" smtClean="0">
                <a:latin typeface="Times New Roman" pitchFamily="18" charset="0"/>
                <a:ea typeface="標楷體" pitchFamily="65" charset="-120"/>
                <a:cs typeface="Times New Roman" pitchFamily="18" charset="0"/>
              </a:rPr>
              <a:t>The electronic </a:t>
            </a:r>
            <a:r>
              <a:rPr lang="en-US" altLang="zh-TW" sz="2400" dirty="0">
                <a:latin typeface="Times New Roman" pitchFamily="18" charset="0"/>
                <a:ea typeface="標楷體" pitchFamily="65" charset="-120"/>
                <a:cs typeface="Times New Roman" pitchFamily="18" charset="0"/>
              </a:rPr>
              <a:t>components </a:t>
            </a:r>
            <a:r>
              <a:rPr lang="en-US" altLang="zh-TW" sz="2400" dirty="0" smtClean="0">
                <a:latin typeface="Times New Roman" pitchFamily="18" charset="0"/>
                <a:ea typeface="標楷體" pitchFamily="65" charset="-120"/>
                <a:cs typeface="Times New Roman" pitchFamily="18" charset="0"/>
              </a:rPr>
              <a:t>for automotive requires high reliability to the weather condition, </a:t>
            </a:r>
            <a:r>
              <a:rPr lang="en-US" altLang="zh-TW" sz="2400" dirty="0">
                <a:latin typeface="Times New Roman" pitchFamily="18" charset="0"/>
                <a:ea typeface="標楷體" pitchFamily="65" charset="-120"/>
                <a:cs typeface="Times New Roman" pitchFamily="18" charset="0"/>
              </a:rPr>
              <a:t>especially the </a:t>
            </a:r>
            <a:r>
              <a:rPr lang="en-US" altLang="zh-TW" sz="2400" dirty="0" smtClean="0">
                <a:latin typeface="Times New Roman" pitchFamily="18" charset="0"/>
                <a:ea typeface="標楷體" pitchFamily="65" charset="-120"/>
                <a:cs typeface="Times New Roman" pitchFamily="18" charset="0"/>
              </a:rPr>
              <a:t>requirement </a:t>
            </a:r>
            <a:r>
              <a:rPr lang="en-US" altLang="zh-TW" sz="2400" dirty="0">
                <a:latin typeface="Times New Roman" pitchFamily="18" charset="0"/>
                <a:ea typeface="標楷體" pitchFamily="65" charset="-120"/>
                <a:cs typeface="Times New Roman" pitchFamily="18" charset="0"/>
              </a:rPr>
              <a:t>for high temperature resistance </a:t>
            </a:r>
            <a:r>
              <a:rPr lang="en-US" altLang="zh-TW" sz="2400" dirty="0" smtClean="0">
                <a:latin typeface="Times New Roman" pitchFamily="18" charset="0"/>
                <a:ea typeface="標楷體" pitchFamily="65" charset="-120"/>
                <a:cs typeface="Times New Roman" pitchFamily="18" charset="0"/>
              </a:rPr>
              <a:t>is higher than </a:t>
            </a:r>
            <a:r>
              <a:rPr lang="en-US" altLang="zh-TW" sz="2400" dirty="0">
                <a:latin typeface="Times New Roman" pitchFamily="18" charset="0"/>
                <a:ea typeface="標楷體" pitchFamily="65" charset="-120"/>
                <a:cs typeface="Times New Roman" pitchFamily="18" charset="0"/>
              </a:rPr>
              <a:t>performance and power </a:t>
            </a:r>
            <a:r>
              <a:rPr lang="en-US" altLang="zh-TW" sz="2400" dirty="0" smtClean="0">
                <a:latin typeface="Times New Roman" pitchFamily="18" charset="0"/>
                <a:ea typeface="標楷體" pitchFamily="65" charset="-120"/>
                <a:cs typeface="Times New Roman" pitchFamily="18" charset="0"/>
              </a:rPr>
              <a:t>consumption.</a:t>
            </a:r>
          </a:p>
          <a:p>
            <a:r>
              <a:rPr lang="en-US" altLang="zh-TW" sz="2400" dirty="0" smtClean="0">
                <a:latin typeface="Times New Roman" pitchFamily="18" charset="0"/>
                <a:ea typeface="標楷體" pitchFamily="65" charset="-120"/>
                <a:cs typeface="Times New Roman" pitchFamily="18" charset="0"/>
              </a:rPr>
              <a:t>In </a:t>
            </a:r>
            <a:r>
              <a:rPr lang="en-US" altLang="zh-TW" sz="2400" dirty="0">
                <a:latin typeface="Times New Roman" pitchFamily="18" charset="0"/>
                <a:ea typeface="標楷體" pitchFamily="65" charset="-120"/>
                <a:cs typeface="Times New Roman" pitchFamily="18" charset="0"/>
              </a:rPr>
              <a:t>addition to the high temperature environment, electronic components will also face adverse conditions such as </a:t>
            </a:r>
            <a:r>
              <a:rPr lang="en-US" altLang="zh-TW" sz="2400" dirty="0" smtClean="0">
                <a:latin typeface="Times New Roman" pitchFamily="18" charset="0"/>
                <a:ea typeface="標楷體" pitchFamily="65" charset="-120"/>
                <a:cs typeface="Times New Roman" pitchFamily="18" charset="0"/>
              </a:rPr>
              <a:t>crash </a:t>
            </a:r>
            <a:r>
              <a:rPr lang="en-US" altLang="zh-TW" sz="2400" dirty="0">
                <a:latin typeface="Times New Roman" pitchFamily="18" charset="0"/>
                <a:ea typeface="標楷體" pitchFamily="65" charset="-120"/>
                <a:cs typeface="Times New Roman" pitchFamily="18" charset="0"/>
              </a:rPr>
              <a:t>and </a:t>
            </a:r>
            <a:r>
              <a:rPr lang="en-US" altLang="zh-TW" sz="2400" dirty="0" smtClean="0">
                <a:latin typeface="Times New Roman" pitchFamily="18" charset="0"/>
                <a:ea typeface="標楷體" pitchFamily="65" charset="-120"/>
                <a:cs typeface="Times New Roman" pitchFamily="18" charset="0"/>
              </a:rPr>
              <a:t>sudden environmental change, </a:t>
            </a:r>
            <a:r>
              <a:rPr lang="en-US" altLang="zh-TW" sz="2400" dirty="0">
                <a:latin typeface="Times New Roman" pitchFamily="18" charset="0"/>
                <a:ea typeface="標楷體" pitchFamily="65" charset="-120"/>
                <a:cs typeface="Times New Roman" pitchFamily="18" charset="0"/>
              </a:rPr>
              <a:t>so the package design must use relatively stable pin design and solder surface connection method to strengthen the stability of the component on the PCB.</a:t>
            </a:r>
          </a:p>
          <a:p>
            <a:r>
              <a:rPr lang="en-US" altLang="zh-TW" sz="2400" dirty="0">
                <a:latin typeface="Times New Roman" pitchFamily="18" charset="0"/>
                <a:ea typeface="標楷體" pitchFamily="65" charset="-120"/>
                <a:cs typeface="Times New Roman" pitchFamily="18" charset="0"/>
              </a:rPr>
              <a:t>In order to ensure effective soldering of the solder joints, the requirements for automotive electronics on the lead frame are "</a:t>
            </a:r>
            <a:r>
              <a:rPr lang="en-US" altLang="zh-TW" sz="2400" b="1" dirty="0">
                <a:solidFill>
                  <a:srgbClr val="FF0000"/>
                </a:solidFill>
                <a:latin typeface="Times New Roman" pitchFamily="18" charset="0"/>
                <a:ea typeface="標楷體" pitchFamily="65" charset="-120"/>
                <a:cs typeface="Times New Roman" pitchFamily="18" charset="0"/>
              </a:rPr>
              <a:t>must be visually observed or automated optical inspection</a:t>
            </a:r>
            <a:r>
              <a:rPr lang="en-US" altLang="zh-TW" sz="2400" dirty="0">
                <a:latin typeface="Times New Roman" pitchFamily="18" charset="0"/>
                <a:ea typeface="標楷體" pitchFamily="65" charset="-120"/>
                <a:cs typeface="Times New Roman" pitchFamily="18" charset="0"/>
              </a:rPr>
              <a:t>" to determine whether it is an effective solder.</a:t>
            </a:r>
          </a:p>
          <a:p>
            <a:endParaRPr lang="zh-TW" altLang="en-US" sz="24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17</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2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46" y="0"/>
            <a:ext cx="9148253" cy="620688"/>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altLang="zh-TW" sz="3200" b="1" dirty="0" smtClean="0">
                <a:latin typeface="Times New Roman" pitchFamily="18" charset="0"/>
                <a:ea typeface="標楷體" pitchFamily="65" charset="-120"/>
                <a:cs typeface="Times New Roman" pitchFamily="18" charset="0"/>
              </a:rPr>
              <a:t>  QFN(Quad </a:t>
            </a:r>
            <a:r>
              <a:rPr lang="en-US" altLang="zh-TW" sz="3200" b="1" dirty="0">
                <a:latin typeface="Times New Roman" pitchFamily="18" charset="0"/>
                <a:ea typeface="標楷體" pitchFamily="65" charset="-120"/>
                <a:cs typeface="Times New Roman" pitchFamily="18" charset="0"/>
              </a:rPr>
              <a:t>Flat No </a:t>
            </a:r>
            <a:r>
              <a:rPr lang="en-US" altLang="zh-TW" sz="3200" b="1" dirty="0" smtClean="0">
                <a:latin typeface="Times New Roman" pitchFamily="18" charset="0"/>
                <a:ea typeface="標楷體" pitchFamily="65" charset="-120"/>
                <a:cs typeface="Times New Roman" pitchFamily="18" charset="0"/>
              </a:rPr>
              <a:t>Lead)</a:t>
            </a:r>
            <a:endParaRPr lang="zh-TW" altLang="en-US" sz="3200" b="1"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0" y="692696"/>
            <a:ext cx="9144000" cy="5256584"/>
          </a:xfrm>
        </p:spPr>
        <p:txBody>
          <a:bodyPr>
            <a:normAutofit/>
          </a:bodyPr>
          <a:lstStyle/>
          <a:p>
            <a:r>
              <a:rPr lang="en-US" altLang="zh-TW" sz="2400" dirty="0">
                <a:latin typeface="Times New Roman" pitchFamily="18" charset="0"/>
                <a:ea typeface="標楷體" pitchFamily="65" charset="-120"/>
                <a:cs typeface="Times New Roman" pitchFamily="18" charset="0"/>
              </a:rPr>
              <a:t>QFN has a small size and is similar to a Chip Scale Package (CSP) package type. It is relatively inexpensive and has a feature of reducing thermal resistance</a:t>
            </a:r>
            <a:r>
              <a:rPr lang="en-US" altLang="zh-TW" sz="2400" dirty="0" smtClean="0">
                <a:latin typeface="Times New Roman" pitchFamily="18" charset="0"/>
                <a:ea typeface="標楷體" pitchFamily="65" charset="-120"/>
                <a:cs typeface="Times New Roman" pitchFamily="18" charset="0"/>
              </a:rPr>
              <a:t>. It is because that </a:t>
            </a:r>
            <a:r>
              <a:rPr lang="en-US" altLang="zh-TW" sz="2400" dirty="0">
                <a:latin typeface="Times New Roman" pitchFamily="18" charset="0"/>
                <a:ea typeface="標楷體" pitchFamily="65" charset="-120"/>
                <a:cs typeface="Times New Roman" pitchFamily="18" charset="0"/>
              </a:rPr>
              <a:t>it does not require </a:t>
            </a:r>
            <a:r>
              <a:rPr lang="en-US" altLang="zh-TW" sz="2400" dirty="0" smtClean="0">
                <a:latin typeface="Times New Roman" pitchFamily="18" charset="0"/>
                <a:ea typeface="標楷體" pitchFamily="65" charset="-120"/>
                <a:cs typeface="Times New Roman" pitchFamily="18" charset="0"/>
              </a:rPr>
              <a:t>leads extend </a:t>
            </a:r>
            <a:r>
              <a:rPr lang="en-US" altLang="zh-TW" sz="2400" dirty="0">
                <a:latin typeface="Times New Roman" pitchFamily="18" charset="0"/>
                <a:ea typeface="標楷體" pitchFamily="65" charset="-120"/>
                <a:cs typeface="Times New Roman" pitchFamily="18" charset="0"/>
              </a:rPr>
              <a:t>from four sides, it has excellent electrical performance and is very suitable for use in l</a:t>
            </a:r>
            <a:r>
              <a:rPr lang="en-US" altLang="zh-TW" sz="2400" dirty="0" smtClean="0">
                <a:latin typeface="Times New Roman" pitchFamily="18" charset="0"/>
                <a:ea typeface="標楷體" pitchFamily="65" charset="-120"/>
                <a:cs typeface="Times New Roman" pitchFamily="18" charset="0"/>
              </a:rPr>
              <a:t>ow-speed/high-speed/high-frequency </a:t>
            </a:r>
            <a:r>
              <a:rPr lang="en-US" altLang="zh-TW" sz="2400" dirty="0">
                <a:latin typeface="Times New Roman" pitchFamily="18" charset="0"/>
                <a:ea typeface="標楷體" pitchFamily="65" charset="-120"/>
                <a:cs typeface="Times New Roman" pitchFamily="18" charset="0"/>
              </a:rPr>
              <a:t>system products.</a:t>
            </a:r>
            <a:endParaRPr lang="en-US" altLang="zh-TW" sz="2400" dirty="0" smtClean="0">
              <a:latin typeface="Times New Roman" pitchFamily="18" charset="0"/>
              <a:ea typeface="標楷體" pitchFamily="65" charset="-120"/>
              <a:cs typeface="Times New Roman" pitchFamily="18" charset="0"/>
            </a:endParaRPr>
          </a:p>
          <a:p>
            <a:r>
              <a:rPr lang="en-US" altLang="zh-TW" sz="2400" dirty="0" smtClean="0">
                <a:latin typeface="Times New Roman" pitchFamily="18" charset="0"/>
                <a:ea typeface="標楷體" pitchFamily="65" charset="-120"/>
                <a:cs typeface="Times New Roman" pitchFamily="18" charset="0"/>
              </a:rPr>
              <a:t>SMT </a:t>
            </a:r>
            <a:r>
              <a:rPr lang="en-US" altLang="zh-TW" sz="2400" dirty="0">
                <a:latin typeface="Times New Roman" pitchFamily="18" charset="0"/>
                <a:ea typeface="標楷體" pitchFamily="65" charset="-120"/>
                <a:cs typeface="Times New Roman" pitchFamily="18" charset="0"/>
              </a:rPr>
              <a:t>characteristics: QFN uses the bottom terminal of the package as </a:t>
            </a:r>
            <a:r>
              <a:rPr lang="en-US" altLang="zh-TW" sz="2400" dirty="0" smtClean="0">
                <a:latin typeface="Times New Roman" pitchFamily="18" charset="0"/>
                <a:ea typeface="標楷體" pitchFamily="65" charset="-120"/>
                <a:cs typeface="Times New Roman" pitchFamily="18" charset="0"/>
              </a:rPr>
              <a:t>soldering area, </a:t>
            </a:r>
            <a:r>
              <a:rPr lang="en-US" altLang="zh-TW" sz="2400" dirty="0">
                <a:latin typeface="Times New Roman" pitchFamily="18" charset="0"/>
                <a:ea typeface="標楷體" pitchFamily="65" charset="-120"/>
                <a:cs typeface="Times New Roman" pitchFamily="18" charset="0"/>
              </a:rPr>
              <a:t>it is generally difficult to judge whether the </a:t>
            </a:r>
            <a:r>
              <a:rPr lang="en-US" altLang="zh-TW" sz="2400" dirty="0" err="1">
                <a:latin typeface="Times New Roman" pitchFamily="18" charset="0"/>
                <a:ea typeface="標楷體" pitchFamily="65" charset="-120"/>
                <a:cs typeface="Times New Roman" pitchFamily="18" charset="0"/>
              </a:rPr>
              <a:t>solderability</a:t>
            </a:r>
            <a:r>
              <a:rPr lang="en-US" altLang="zh-TW" sz="2400" dirty="0">
                <a:latin typeface="Times New Roman" pitchFamily="18" charset="0"/>
                <a:ea typeface="標楷體" pitchFamily="65" charset="-120"/>
                <a:cs typeface="Times New Roman" pitchFamily="18" charset="0"/>
              </a:rPr>
              <a:t> is good from the solder point of its appearance. Even though the QFN </a:t>
            </a:r>
            <a:r>
              <a:rPr lang="en-US" altLang="zh-TW" sz="2400" dirty="0" smtClean="0">
                <a:latin typeface="Times New Roman" pitchFamily="18" charset="0"/>
                <a:ea typeface="標楷體" pitchFamily="65" charset="-120"/>
                <a:cs typeface="Times New Roman" pitchFamily="18" charset="0"/>
              </a:rPr>
              <a:t>terminal </a:t>
            </a:r>
            <a:r>
              <a:rPr lang="en-US" altLang="zh-TW" sz="2400" dirty="0">
                <a:latin typeface="Times New Roman" pitchFamily="18" charset="0"/>
                <a:ea typeface="標楷體" pitchFamily="65" charset="-120"/>
                <a:cs typeface="Times New Roman" pitchFamily="18" charset="0"/>
              </a:rPr>
              <a:t>still </a:t>
            </a:r>
            <a:r>
              <a:rPr lang="en-US" altLang="zh-TW" sz="2400" dirty="0" smtClean="0">
                <a:latin typeface="Times New Roman" pitchFamily="18" charset="0"/>
                <a:ea typeface="標楷體" pitchFamily="65" charset="-120"/>
                <a:cs typeface="Times New Roman" pitchFamily="18" charset="0"/>
              </a:rPr>
              <a:t>exposed on side wall, but because there no tin plating on side wall, it is difficult to get wetting in reflow process.</a:t>
            </a: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18</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descr="24-QFN.jpg"/>
          <p:cNvPicPr>
            <a:picLocks noChangeAspect="1"/>
          </p:cNvPicPr>
          <p:nvPr/>
        </p:nvPicPr>
        <p:blipFill>
          <a:blip r:embed="rId3" cstate="print"/>
          <a:stretch>
            <a:fillRect/>
          </a:stretch>
        </p:blipFill>
        <p:spPr>
          <a:xfrm>
            <a:off x="1475656" y="5157192"/>
            <a:ext cx="3217462" cy="1700808"/>
          </a:xfrm>
          <a:prstGeom prst="rect">
            <a:avLst/>
          </a:prstGeom>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650" y="4869160"/>
            <a:ext cx="3713766"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437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0" y="-5173"/>
            <a:ext cx="9144000" cy="553853"/>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ea typeface="標楷體" pitchFamily="65" charset="-120"/>
                <a:cs typeface="Times New Roman" pitchFamily="18" charset="0"/>
              </a:rPr>
              <a:t>  </a:t>
            </a:r>
            <a:r>
              <a:rPr lang="en-US" altLang="zh-TW" sz="3200" b="1" dirty="0" err="1" smtClean="0">
                <a:latin typeface="Times New Roman" pitchFamily="18" charset="0"/>
                <a:ea typeface="標楷體" pitchFamily="65" charset="-120"/>
                <a:cs typeface="Times New Roman" pitchFamily="18" charset="0"/>
              </a:rPr>
              <a:t>Wettable</a:t>
            </a:r>
            <a:r>
              <a:rPr lang="en-US" altLang="zh-TW" sz="3200" b="1" dirty="0" smtClean="0">
                <a:latin typeface="Times New Roman" pitchFamily="18" charset="0"/>
                <a:ea typeface="標楷體" pitchFamily="65" charset="-120"/>
                <a:cs typeface="Times New Roman" pitchFamily="18" charset="0"/>
              </a:rPr>
              <a:t> Flank</a:t>
            </a:r>
            <a:endParaRPr lang="zh-TW" altLang="en-US" sz="3200" b="1" dirty="0">
              <a:latin typeface="Times New Roman" pitchFamily="18" charset="0"/>
              <a:ea typeface="標楷體" pitchFamily="65" charset="-120"/>
              <a:cs typeface="Times New Roman" pitchFamily="18" charset="0"/>
            </a:endParaRPr>
          </a:p>
        </p:txBody>
      </p:sp>
      <p:sp>
        <p:nvSpPr>
          <p:cNvPr id="3" name="內容版面配置區 2"/>
          <p:cNvSpPr txBox="1">
            <a:spLocks/>
          </p:cNvSpPr>
          <p:nvPr/>
        </p:nvSpPr>
        <p:spPr>
          <a:xfrm>
            <a:off x="587186" y="798868"/>
            <a:ext cx="8082920" cy="5044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dirty="0" err="1">
                <a:latin typeface="Times New Roman" pitchFamily="18" charset="0"/>
                <a:ea typeface="標楷體" pitchFamily="65" charset="-120"/>
                <a:cs typeface="Times New Roman" pitchFamily="18" charset="0"/>
              </a:rPr>
              <a:t>Wettable</a:t>
            </a:r>
            <a:r>
              <a:rPr lang="en-US" altLang="zh-TW" sz="2400" dirty="0">
                <a:latin typeface="Times New Roman" pitchFamily="18" charset="0"/>
                <a:ea typeface="標楷體" pitchFamily="65" charset="-120"/>
                <a:cs typeface="Times New Roman" pitchFamily="18" charset="0"/>
              </a:rPr>
              <a:t> Flank is used to improve the QFN package </a:t>
            </a:r>
            <a:r>
              <a:rPr lang="en-US" altLang="zh-TW" sz="2400" dirty="0" smtClean="0">
                <a:latin typeface="Times New Roman" pitchFamily="18" charset="0"/>
                <a:ea typeface="標楷體" pitchFamily="65" charset="-120"/>
                <a:cs typeface="Times New Roman" pitchFamily="18" charset="0"/>
              </a:rPr>
              <a:t>soldering features</a:t>
            </a:r>
            <a:r>
              <a:rPr lang="en-US" altLang="zh-TW"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and its reliability. </a:t>
            </a:r>
            <a:r>
              <a:rPr lang="en-US" altLang="zh-TW" sz="2400" dirty="0">
                <a:latin typeface="Times New Roman" pitchFamily="18" charset="0"/>
                <a:ea typeface="標楷體" pitchFamily="65" charset="-120"/>
                <a:cs typeface="Times New Roman" pitchFamily="18" charset="0"/>
              </a:rPr>
              <a:t>The most important </a:t>
            </a:r>
            <a:r>
              <a:rPr lang="en-US" altLang="zh-TW" sz="2400" dirty="0" smtClean="0">
                <a:latin typeface="Times New Roman" pitchFamily="18" charset="0"/>
                <a:ea typeface="標楷體" pitchFamily="65" charset="-120"/>
                <a:cs typeface="Times New Roman" pitchFamily="18" charset="0"/>
              </a:rPr>
              <a:t>is </a:t>
            </a:r>
            <a:r>
              <a:rPr lang="en-US" altLang="zh-TW" sz="2400" dirty="0">
                <a:latin typeface="Times New Roman" pitchFamily="18" charset="0"/>
                <a:ea typeface="標楷體" pitchFamily="65" charset="-120"/>
                <a:cs typeface="Times New Roman" pitchFamily="18" charset="0"/>
              </a:rPr>
              <a:t>that the manufacturing process can be reduced by simplifying the manufacturing process through </a:t>
            </a:r>
            <a:r>
              <a:rPr lang="en-US" altLang="zh-TW" sz="2400" dirty="0" smtClean="0">
                <a:latin typeface="Times New Roman" pitchFamily="18" charset="0"/>
                <a:ea typeface="標楷體" pitchFamily="65" charset="-120"/>
                <a:cs typeface="Times New Roman" pitchFamily="18" charset="0"/>
              </a:rPr>
              <a:t>post-soldering </a:t>
            </a:r>
            <a:r>
              <a:rPr lang="en-US" altLang="zh-TW" sz="2400" dirty="0">
                <a:latin typeface="Times New Roman" pitchFamily="18" charset="0"/>
                <a:ea typeface="標楷體" pitchFamily="65" charset="-120"/>
                <a:cs typeface="Times New Roman" pitchFamily="18" charset="0"/>
              </a:rPr>
              <a:t>optical </a:t>
            </a:r>
            <a:r>
              <a:rPr lang="en-US" altLang="zh-TW" sz="2400" dirty="0" smtClean="0">
                <a:latin typeface="Times New Roman" pitchFamily="18" charset="0"/>
                <a:ea typeface="標楷體" pitchFamily="65" charset="-120"/>
                <a:cs typeface="Times New Roman" pitchFamily="18" charset="0"/>
              </a:rPr>
              <a:t>inspection.</a:t>
            </a:r>
            <a:endParaRPr lang="en-US" altLang="zh-TW" sz="2400" dirty="0">
              <a:latin typeface="Times New Roman" pitchFamily="18" charset="0"/>
              <a:ea typeface="標楷體" pitchFamily="65" charset="-120"/>
              <a:cs typeface="Times New Roman" pitchFamily="18" charset="0"/>
            </a:endParaRPr>
          </a:p>
          <a:p>
            <a:r>
              <a:rPr lang="en-US" altLang="zh-TW" sz="2400" dirty="0" err="1">
                <a:latin typeface="Times New Roman" pitchFamily="18" charset="0"/>
                <a:ea typeface="標楷體" pitchFamily="65" charset="-120"/>
                <a:cs typeface="Times New Roman" pitchFamily="18" charset="0"/>
              </a:rPr>
              <a:t>Wettable</a:t>
            </a:r>
            <a:r>
              <a:rPr lang="en-US" altLang="zh-TW" sz="2400" dirty="0">
                <a:latin typeface="Times New Roman" pitchFamily="18" charset="0"/>
                <a:ea typeface="標楷體" pitchFamily="65" charset="-120"/>
                <a:cs typeface="Times New Roman" pitchFamily="18" charset="0"/>
              </a:rPr>
              <a:t> Flank significantly improves the QFN </a:t>
            </a:r>
            <a:r>
              <a:rPr lang="en-US" altLang="zh-TW" sz="2400" dirty="0" smtClean="0">
                <a:latin typeface="Times New Roman" pitchFamily="18" charset="0"/>
                <a:ea typeface="標楷體" pitchFamily="65" charset="-120"/>
                <a:cs typeface="Times New Roman" pitchFamily="18" charset="0"/>
              </a:rPr>
              <a:t>soldering </a:t>
            </a:r>
            <a:r>
              <a:rPr lang="en-US" altLang="zh-TW" sz="2400" dirty="0">
                <a:latin typeface="Times New Roman" pitchFamily="18" charset="0"/>
                <a:ea typeface="標楷體" pitchFamily="65" charset="-120"/>
                <a:cs typeface="Times New Roman" pitchFamily="18" charset="0"/>
              </a:rPr>
              <a:t>quality and meets the requirements of automotive electronics - visually observing the quality of </a:t>
            </a:r>
            <a:r>
              <a:rPr lang="en-US" altLang="zh-TW" sz="2400" dirty="0" smtClean="0">
                <a:latin typeface="Times New Roman" pitchFamily="18" charset="0"/>
                <a:ea typeface="標楷體" pitchFamily="65" charset="-120"/>
                <a:cs typeface="Times New Roman" pitchFamily="18" charset="0"/>
              </a:rPr>
              <a:t>soldering, </a:t>
            </a:r>
            <a:r>
              <a:rPr lang="en-US" altLang="zh-TW" sz="2400" dirty="0">
                <a:latin typeface="Times New Roman" pitchFamily="18" charset="0"/>
                <a:ea typeface="標楷體" pitchFamily="65" charset="-120"/>
                <a:cs typeface="Times New Roman" pitchFamily="18" charset="0"/>
              </a:rPr>
              <a:t>making it ideal for a variety of automotive electronic system applications.</a:t>
            </a:r>
            <a:endParaRPr lang="zh-TW" altLang="en-US" sz="2400" dirty="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19</a:t>
            </a:fld>
            <a:endParaRPr lang="zh-TW" altLang="en-US"/>
          </a:p>
        </p:txBody>
      </p:sp>
      <p:pic>
        <p:nvPicPr>
          <p:cNvPr id="7"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descr="figure5.png"/>
          <p:cNvPicPr>
            <a:picLocks noChangeAspect="1"/>
          </p:cNvPicPr>
          <p:nvPr/>
        </p:nvPicPr>
        <p:blipFill>
          <a:blip r:embed="rId3" cstate="print"/>
          <a:stretch>
            <a:fillRect/>
          </a:stretch>
        </p:blipFill>
        <p:spPr>
          <a:xfrm>
            <a:off x="1004290" y="4444070"/>
            <a:ext cx="3927750" cy="1865250"/>
          </a:xfrm>
          <a:prstGeom prst="rect">
            <a:avLst/>
          </a:prstGeom>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727" y="4233695"/>
            <a:ext cx="35433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741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746983"/>
            <a:ext cx="8229600" cy="5688632"/>
          </a:xfrm>
        </p:spPr>
        <p:txBody>
          <a:bodyPr>
            <a:noAutofit/>
          </a:bodyPr>
          <a:lstStyle/>
          <a:p>
            <a:pPr marL="0" indent="0">
              <a:buNone/>
            </a:pPr>
            <a:r>
              <a:rPr lang="en-US" altLang="zh-TW" sz="1800" dirty="0">
                <a:latin typeface="Times New Roman" pitchFamily="18" charset="0"/>
                <a:cs typeface="Times New Roman" pitchFamily="18" charset="0"/>
              </a:rPr>
              <a:t>This presentation has been prepared by CHANG WAH TECHNOLOGY CO., </a:t>
            </a:r>
            <a:r>
              <a:rPr lang="en-US" altLang="zh-TW" sz="1800" dirty="0" smtClean="0">
                <a:latin typeface="Times New Roman" pitchFamily="18" charset="0"/>
                <a:cs typeface="Times New Roman" pitchFamily="18" charset="0"/>
              </a:rPr>
              <a:t>LTD.(</a:t>
            </a:r>
            <a:r>
              <a:rPr lang="en-US" altLang="zh-TW" sz="1800" dirty="0">
                <a:latin typeface="Times New Roman" pitchFamily="18" charset="0"/>
                <a:cs typeface="Times New Roman" pitchFamily="18" charset="0"/>
              </a:rPr>
              <a:t>the “Company”). This presentation and the materials provided herewith do not constitute an offer to sell or issue or the solicitation of an offer to buy or acquire securities of the Company in any jurisdiction or an inducement to enter into investment activity, nor may it or any part of it form the basis of or be relied on in connection with any contract or commitment whatsoever. Any decision to purchase securities in a proposed offering should be made solely on the basis of the information contained in the offering circular published in relation to such proposed offering, if any</a:t>
            </a:r>
            <a:r>
              <a:rPr lang="en-US" altLang="zh-TW" sz="1800" dirty="0" smtClean="0">
                <a:latin typeface="Times New Roman" pitchFamily="18" charset="0"/>
                <a:cs typeface="Times New Roman" pitchFamily="18" charset="0"/>
              </a:rPr>
              <a:t>.</a:t>
            </a:r>
          </a:p>
          <a:p>
            <a:pPr marL="0" indent="0">
              <a:buNone/>
            </a:pPr>
            <a:endParaRPr lang="en-US" altLang="zh-TW" sz="1800" dirty="0">
              <a:latin typeface="Times New Roman" pitchFamily="18" charset="0"/>
              <a:cs typeface="Times New Roman" pitchFamily="18" charset="0"/>
            </a:endParaRPr>
          </a:p>
          <a:p>
            <a:pPr marL="0" indent="0">
              <a:buNone/>
            </a:pPr>
            <a:r>
              <a:rPr lang="en-US" altLang="zh-TW" sz="1800" dirty="0">
                <a:latin typeface="Times New Roman" pitchFamily="18" charset="0"/>
                <a:cs typeface="Times New Roman" pitchFamily="18" charset="0"/>
              </a:rPr>
              <a:t>The information contained in this presentation has not been independently verified. No representation, warranty or undertaking, express or implied, is made as to, and no reliance should be placed on, the fairness, accuracy, completeness or correctness of the information or the opinions contained herein. The information contained in this document should be considered in the context of the circumstances prevailing at the time and has not been, and will not be, updated to reflect material developments which may occur after the date of the presentation. None of the Company nor any of its affiliates, advisors or representatives will be liable (in negligence or otherwise) for any loss howsoever arising from any use of this presentation or its contents or otherwise arising in connection with the presentation</a:t>
            </a:r>
            <a:r>
              <a:rPr lang="en-US" altLang="zh-TW" sz="2000" dirty="0">
                <a:latin typeface="Times New Roman" pitchFamily="18" charset="0"/>
                <a:cs typeface="Times New Roman" pitchFamily="18" charset="0"/>
              </a:rPr>
              <a:t>.</a:t>
            </a:r>
            <a:endParaRPr lang="zh-TW" altLang="en-US" sz="20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2</a:t>
            </a:fld>
            <a:endParaRPr lang="zh-TW" altLang="en-US"/>
          </a:p>
        </p:txBody>
      </p:sp>
      <p:sp>
        <p:nvSpPr>
          <p:cNvPr id="5" name="標題 4"/>
          <p:cNvSpPr>
            <a:spLocks noGrp="1"/>
          </p:cNvSpPr>
          <p:nvPr>
            <p:ph type="title"/>
          </p:nvPr>
        </p:nvSpPr>
        <p:spPr>
          <a:xfrm>
            <a:off x="0" y="-987"/>
            <a:ext cx="9144000" cy="706090"/>
          </a:xfrm>
        </p:spPr>
        <p:style>
          <a:lnRef idx="1">
            <a:schemeClr val="accent3"/>
          </a:lnRef>
          <a:fillRef idx="2">
            <a:schemeClr val="accent3"/>
          </a:fillRef>
          <a:effectRef idx="1">
            <a:schemeClr val="accent3"/>
          </a:effectRef>
          <a:fontRef idx="minor">
            <a:schemeClr val="dk1"/>
          </a:fontRef>
        </p:style>
        <p:txBody>
          <a:bodyPr>
            <a:normAutofit/>
          </a:bodyPr>
          <a:lstStyle/>
          <a:p>
            <a:r>
              <a:rPr lang="en-US" altLang="zh-TW" sz="3200" b="1" dirty="0" smtClean="0">
                <a:latin typeface="Times New Roman" pitchFamily="18" charset="0"/>
                <a:cs typeface="Times New Roman" pitchFamily="18" charset="0"/>
              </a:rPr>
              <a:t>Disclaimer </a:t>
            </a:r>
            <a:endParaRPr lang="zh-TW" altLang="en-US" sz="3200" dirty="0">
              <a:latin typeface="Times New Roman" pitchFamily="18" charset="0"/>
              <a:cs typeface="Times New Roman" pitchFamily="18" charset="0"/>
            </a:endParaRPr>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0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0" y="0"/>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ea typeface="標楷體" pitchFamily="65" charset="-120"/>
                <a:cs typeface="Times New Roman" pitchFamily="18" charset="0"/>
              </a:rPr>
              <a:t>  QFN Growth Trend</a:t>
            </a:r>
            <a:endParaRPr lang="zh-TW" altLang="en-US" sz="3200" b="1" dirty="0">
              <a:latin typeface="Times New Roman" pitchFamily="18" charset="0"/>
              <a:ea typeface="標楷體" pitchFamily="65" charset="-120"/>
              <a:cs typeface="Times New Roman" pitchFamily="18" charset="0"/>
            </a:endParaRPr>
          </a:p>
        </p:txBody>
      </p:sp>
      <p:sp>
        <p:nvSpPr>
          <p:cNvPr id="3" name="內容版面配置區 2"/>
          <p:cNvSpPr txBox="1">
            <a:spLocks/>
          </p:cNvSpPr>
          <p:nvPr/>
        </p:nvSpPr>
        <p:spPr>
          <a:xfrm>
            <a:off x="1344223" y="4575578"/>
            <a:ext cx="7846614" cy="20937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dirty="0">
                <a:latin typeface="Times New Roman" pitchFamily="18" charset="0"/>
                <a:ea typeface="標楷體" pitchFamily="65" charset="-120"/>
                <a:cs typeface="Times New Roman" pitchFamily="18" charset="0"/>
              </a:rPr>
              <a:t>In 2016, lead frame packaged ICs accounted for about 64.2% of the total IC </a:t>
            </a:r>
            <a:r>
              <a:rPr lang="en-US" altLang="zh-TW" sz="2400" dirty="0" smtClean="0">
                <a:latin typeface="Times New Roman" pitchFamily="18" charset="0"/>
                <a:ea typeface="標楷體" pitchFamily="65" charset="-120"/>
                <a:cs typeface="Times New Roman" pitchFamily="18" charset="0"/>
              </a:rPr>
              <a:t>package.</a:t>
            </a:r>
          </a:p>
          <a:p>
            <a:r>
              <a:rPr lang="en-US" altLang="zh-TW" sz="2400" dirty="0" smtClean="0">
                <a:latin typeface="Times New Roman" pitchFamily="18" charset="0"/>
                <a:ea typeface="標楷體" pitchFamily="65" charset="-120"/>
                <a:cs typeface="Times New Roman" pitchFamily="18" charset="0"/>
              </a:rPr>
              <a:t>The </a:t>
            </a:r>
            <a:r>
              <a:rPr lang="en-US" altLang="zh-TW" sz="2400" dirty="0">
                <a:latin typeface="Times New Roman" pitchFamily="18" charset="0"/>
                <a:ea typeface="標楷體" pitchFamily="65" charset="-120"/>
                <a:cs typeface="Times New Roman" pitchFamily="18" charset="0"/>
              </a:rPr>
              <a:t>share of high-order </a:t>
            </a:r>
            <a:r>
              <a:rPr lang="en-US" altLang="zh-TW" sz="2400" dirty="0" smtClean="0">
                <a:latin typeface="Times New Roman" pitchFamily="18" charset="0"/>
                <a:ea typeface="標楷體" pitchFamily="65" charset="-120"/>
                <a:cs typeface="Times New Roman" pitchFamily="18" charset="0"/>
              </a:rPr>
              <a:t>lead frames </a:t>
            </a:r>
            <a:r>
              <a:rPr lang="en-US" altLang="zh-TW" sz="2400" dirty="0">
                <a:latin typeface="Times New Roman" pitchFamily="18" charset="0"/>
                <a:ea typeface="標楷體" pitchFamily="65" charset="-120"/>
                <a:cs typeface="Times New Roman" pitchFamily="18" charset="0"/>
              </a:rPr>
              <a:t>(mainly QFNs) in the total package size will increase from 27.1% </a:t>
            </a:r>
            <a:r>
              <a:rPr lang="en-US" altLang="zh-TW" sz="2400" dirty="0" smtClean="0">
                <a:latin typeface="Times New Roman" pitchFamily="18" charset="0"/>
                <a:ea typeface="標楷體" pitchFamily="65" charset="-120"/>
                <a:cs typeface="Times New Roman" pitchFamily="18" charset="0"/>
              </a:rPr>
              <a:t>(in 2016) </a:t>
            </a:r>
            <a:r>
              <a:rPr lang="en-US" altLang="zh-TW" sz="2400" dirty="0">
                <a:latin typeface="Times New Roman" pitchFamily="18" charset="0"/>
                <a:ea typeface="標楷體" pitchFamily="65" charset="-120"/>
                <a:cs typeface="Times New Roman" pitchFamily="18" charset="0"/>
              </a:rPr>
              <a:t>to 32.1% </a:t>
            </a:r>
            <a:r>
              <a:rPr lang="en-US" altLang="zh-TW" sz="2400" dirty="0" smtClean="0">
                <a:latin typeface="Times New Roman" pitchFamily="18" charset="0"/>
                <a:ea typeface="標楷體" pitchFamily="65" charset="-120"/>
                <a:cs typeface="Times New Roman" pitchFamily="18" charset="0"/>
              </a:rPr>
              <a:t>(in 2021).</a:t>
            </a:r>
            <a:endParaRPr lang="zh-TW" altLang="en-US" sz="2400" dirty="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20</a:t>
            </a:fld>
            <a:endParaRPr lang="zh-TW" alt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55" y="798868"/>
            <a:ext cx="870937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52855" y="1772816"/>
            <a:ext cx="430713"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71835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0" y="1140"/>
            <a:ext cx="9144000" cy="619548"/>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altLang="zh-TW" sz="3200" b="1" dirty="0" smtClean="0">
                <a:latin typeface="Times New Roman" pitchFamily="18" charset="0"/>
                <a:ea typeface="標楷體" pitchFamily="65" charset="-120"/>
                <a:cs typeface="Times New Roman" pitchFamily="18" charset="0"/>
              </a:rPr>
              <a:t>  Advantages </a:t>
            </a:r>
            <a:r>
              <a:rPr lang="en-US" altLang="zh-TW" sz="3200" b="1" dirty="0">
                <a:latin typeface="Times New Roman" pitchFamily="18" charset="0"/>
                <a:ea typeface="標楷體" pitchFamily="65" charset="-120"/>
                <a:cs typeface="Times New Roman" pitchFamily="18" charset="0"/>
              </a:rPr>
              <a:t>of CWTC's </a:t>
            </a:r>
            <a:r>
              <a:rPr lang="en-US" altLang="zh-TW" sz="3200" b="1" dirty="0" err="1">
                <a:latin typeface="Times New Roman" pitchFamily="18" charset="0"/>
                <a:ea typeface="標楷體" pitchFamily="65" charset="-120"/>
                <a:cs typeface="Times New Roman" pitchFamily="18" charset="0"/>
              </a:rPr>
              <a:t>Wettable</a:t>
            </a:r>
            <a:r>
              <a:rPr lang="en-US" altLang="zh-TW" sz="3200" b="1" dirty="0">
                <a:latin typeface="Times New Roman" pitchFamily="18" charset="0"/>
                <a:ea typeface="標楷體" pitchFamily="65" charset="-120"/>
                <a:cs typeface="Times New Roman" pitchFamily="18" charset="0"/>
              </a:rPr>
              <a:t> Flank Process</a:t>
            </a:r>
            <a:endParaRPr lang="zh-TW" altLang="en-US" sz="3200" b="1" dirty="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E25C3285-3FAB-4576-96CD-965DFBF441FB}" type="slidenum">
              <a:rPr lang="zh-TW" altLang="en-US" smtClean="0"/>
              <a:pPr/>
              <a:t>21</a:t>
            </a:fld>
            <a:endParaRPr lang="zh-TW" altLang="en-US" dirty="0"/>
          </a:p>
        </p:txBody>
      </p:sp>
      <p:sp>
        <p:nvSpPr>
          <p:cNvPr id="11" name="內容版面配置區 2"/>
          <p:cNvSpPr txBox="1">
            <a:spLocks/>
          </p:cNvSpPr>
          <p:nvPr/>
        </p:nvSpPr>
        <p:spPr>
          <a:xfrm>
            <a:off x="1011114" y="1052736"/>
            <a:ext cx="7015536" cy="35283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b="1" dirty="0">
                <a:latin typeface="Times New Roman" pitchFamily="18" charset="0"/>
                <a:ea typeface="標楷體" pitchFamily="65" charset="-120"/>
                <a:cs typeface="Times New Roman" pitchFamily="18" charset="0"/>
              </a:rPr>
              <a:t>CWTC uses Pre-Mold </a:t>
            </a:r>
            <a:r>
              <a:rPr lang="en-US" altLang="zh-TW" sz="2400" b="1" dirty="0" smtClean="0">
                <a:latin typeface="Times New Roman" pitchFamily="18" charset="0"/>
                <a:ea typeface="標楷體" pitchFamily="65" charset="-120"/>
                <a:cs typeface="Times New Roman" pitchFamily="18" charset="0"/>
              </a:rPr>
              <a:t>skill to etch </a:t>
            </a:r>
            <a:r>
              <a:rPr lang="en-US" altLang="zh-TW" sz="2400" b="1" dirty="0">
                <a:latin typeface="Times New Roman" pitchFamily="18" charset="0"/>
                <a:ea typeface="標楷體" pitchFamily="65" charset="-120"/>
                <a:cs typeface="Times New Roman" pitchFamily="18" charset="0"/>
              </a:rPr>
              <a:t>the standard QFN </a:t>
            </a:r>
            <a:r>
              <a:rPr lang="en-US" altLang="zh-TW" sz="2400" b="1" dirty="0" smtClean="0">
                <a:latin typeface="Times New Roman" pitchFamily="18" charset="0"/>
                <a:ea typeface="標楷體" pitchFamily="65" charset="-120"/>
                <a:cs typeface="Times New Roman" pitchFamily="18" charset="0"/>
              </a:rPr>
              <a:t>substrate </a:t>
            </a:r>
            <a:r>
              <a:rPr lang="en-US" altLang="zh-TW" sz="2400" b="1" dirty="0">
                <a:latin typeface="Times New Roman" pitchFamily="18" charset="0"/>
                <a:ea typeface="標楷體" pitchFamily="65" charset="-120"/>
                <a:cs typeface="Times New Roman" pitchFamily="18" charset="0"/>
              </a:rPr>
              <a:t>→ Molding → </a:t>
            </a:r>
            <a:r>
              <a:rPr lang="en-US" altLang="zh-TW" sz="2400" b="1" dirty="0" smtClean="0">
                <a:latin typeface="Times New Roman" pitchFamily="18" charset="0"/>
                <a:ea typeface="標楷體" pitchFamily="65" charset="-120"/>
                <a:cs typeface="Times New Roman" pitchFamily="18" charset="0"/>
              </a:rPr>
              <a:t>2nd etching </a:t>
            </a:r>
            <a:r>
              <a:rPr lang="en-US" altLang="zh-TW" sz="2400" b="1" dirty="0">
                <a:latin typeface="Times New Roman" pitchFamily="18" charset="0"/>
                <a:ea typeface="標楷體" pitchFamily="65" charset="-120"/>
                <a:cs typeface="Times New Roman" pitchFamily="18" charset="0"/>
              </a:rPr>
              <a:t>→ </a:t>
            </a:r>
            <a:r>
              <a:rPr lang="en-US" altLang="zh-TW" sz="2400" b="1" dirty="0" smtClean="0">
                <a:latin typeface="Times New Roman" pitchFamily="18" charset="0"/>
                <a:ea typeface="標楷體" pitchFamily="65" charset="-120"/>
                <a:cs typeface="Times New Roman" pitchFamily="18" charset="0"/>
              </a:rPr>
              <a:t>plating. </a:t>
            </a:r>
          </a:p>
          <a:p>
            <a:pPr marL="0" indent="0">
              <a:buNone/>
            </a:pPr>
            <a:endParaRPr lang="en-US" altLang="zh-TW" sz="2400" dirty="0">
              <a:latin typeface="Times New Roman" pitchFamily="18" charset="0"/>
              <a:ea typeface="標楷體" pitchFamily="65" charset="-120"/>
              <a:cs typeface="Times New Roman" pitchFamily="18" charset="0"/>
            </a:endParaRPr>
          </a:p>
          <a:p>
            <a:r>
              <a:rPr lang="en-US" altLang="zh-TW" sz="2400" dirty="0" smtClean="0">
                <a:latin typeface="Times New Roman" pitchFamily="18" charset="0"/>
                <a:ea typeface="標楷體" pitchFamily="65" charset="-120"/>
                <a:cs typeface="Times New Roman" pitchFamily="18" charset="0"/>
              </a:rPr>
              <a:t>In 2nd etching, we etch </a:t>
            </a:r>
            <a:r>
              <a:rPr lang="en-US" altLang="zh-TW" sz="2400" dirty="0">
                <a:latin typeface="Times New Roman" pitchFamily="18" charset="0"/>
                <a:ea typeface="標楷體" pitchFamily="65" charset="-120"/>
                <a:cs typeface="Times New Roman" pitchFamily="18" charset="0"/>
              </a:rPr>
              <a:t>the </a:t>
            </a:r>
            <a:r>
              <a:rPr lang="en-US" altLang="zh-TW" sz="2400" dirty="0" err="1">
                <a:latin typeface="Times New Roman" pitchFamily="18" charset="0"/>
                <a:ea typeface="標楷體" pitchFamily="65" charset="-120"/>
                <a:cs typeface="Times New Roman" pitchFamily="18" charset="0"/>
              </a:rPr>
              <a:t>wettable</a:t>
            </a:r>
            <a:r>
              <a:rPr lang="en-US" altLang="zh-TW" sz="2400" dirty="0">
                <a:latin typeface="Times New Roman" pitchFamily="18" charset="0"/>
                <a:ea typeface="標楷體" pitchFamily="65" charset="-120"/>
                <a:cs typeface="Times New Roman" pitchFamily="18" charset="0"/>
              </a:rPr>
              <a:t> side stages directly, </a:t>
            </a:r>
            <a:r>
              <a:rPr lang="en-US" altLang="zh-TW" sz="2400" dirty="0" smtClean="0">
                <a:latin typeface="Times New Roman" pitchFamily="18" charset="0"/>
                <a:ea typeface="標楷體" pitchFamily="65" charset="-120"/>
                <a:cs typeface="Times New Roman" pitchFamily="18" charset="0"/>
              </a:rPr>
              <a:t>reducing </a:t>
            </a:r>
            <a:r>
              <a:rPr lang="en-US" altLang="zh-TW" sz="2400" dirty="0">
                <a:latin typeface="Times New Roman" pitchFamily="18" charset="0"/>
                <a:ea typeface="標楷體" pitchFamily="65" charset="-120"/>
                <a:cs typeface="Times New Roman" pitchFamily="18" charset="0"/>
              </a:rPr>
              <a:t>the 50% cutting process of the </a:t>
            </a:r>
            <a:r>
              <a:rPr lang="en-US" altLang="zh-TW" sz="2400" dirty="0" smtClean="0">
                <a:latin typeface="Times New Roman" pitchFamily="18" charset="0"/>
                <a:ea typeface="標楷體" pitchFamily="65" charset="-120"/>
                <a:cs typeface="Times New Roman" pitchFamily="18" charset="0"/>
              </a:rPr>
              <a:t>OSATs </a:t>
            </a:r>
            <a:r>
              <a:rPr lang="en-US" altLang="zh-TW" sz="2400" dirty="0">
                <a:latin typeface="Times New Roman" pitchFamily="18" charset="0"/>
                <a:ea typeface="標楷體" pitchFamily="65" charset="-120"/>
                <a:cs typeface="Times New Roman" pitchFamily="18" charset="0"/>
              </a:rPr>
              <a:t>in the </a:t>
            </a:r>
            <a:r>
              <a:rPr lang="en-US" altLang="zh-TW" sz="2400" dirty="0" err="1">
                <a:latin typeface="Times New Roman" pitchFamily="18" charset="0"/>
                <a:ea typeface="標楷體" pitchFamily="65" charset="-120"/>
                <a:cs typeface="Times New Roman" pitchFamily="18" charset="0"/>
              </a:rPr>
              <a:t>Wettable</a:t>
            </a:r>
            <a:r>
              <a:rPr lang="en-US" altLang="zh-TW" sz="2400" dirty="0">
                <a:latin typeface="Times New Roman" pitchFamily="18" charset="0"/>
                <a:ea typeface="標楷體" pitchFamily="65" charset="-120"/>
                <a:cs typeface="Times New Roman" pitchFamily="18" charset="0"/>
              </a:rPr>
              <a:t> Flank package. </a:t>
            </a:r>
            <a:r>
              <a:rPr lang="en-US" altLang="zh-TW" sz="2400" dirty="0" smtClean="0">
                <a:latin typeface="Times New Roman" pitchFamily="18" charset="0"/>
                <a:ea typeface="標楷體" pitchFamily="65" charset="-120"/>
                <a:cs typeface="Times New Roman" pitchFamily="18" charset="0"/>
              </a:rPr>
              <a:t>Achieving better production yields and </a:t>
            </a:r>
            <a:r>
              <a:rPr lang="en-US" altLang="zh-TW" sz="2400" dirty="0">
                <a:latin typeface="Times New Roman" pitchFamily="18" charset="0"/>
                <a:ea typeface="標楷體" pitchFamily="65" charset="-120"/>
                <a:cs typeface="Times New Roman" pitchFamily="18" charset="0"/>
              </a:rPr>
              <a:t>cost </a:t>
            </a:r>
            <a:r>
              <a:rPr lang="en-US" altLang="zh-TW" sz="2400" dirty="0" smtClean="0">
                <a:latin typeface="Times New Roman" pitchFamily="18" charset="0"/>
                <a:ea typeface="標楷體" pitchFamily="65" charset="-120"/>
                <a:cs typeface="Times New Roman" pitchFamily="18" charset="0"/>
              </a:rPr>
              <a:t>reduction.</a:t>
            </a:r>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14" y="4725144"/>
            <a:ext cx="3476625" cy="129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725144"/>
            <a:ext cx="3200400" cy="128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22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49244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12700" algn="l">
              <a:lnSpc>
                <a:spcPct val="100000"/>
              </a:lnSpc>
            </a:pPr>
            <a:r>
              <a:rPr lang="en-US" sz="3200" b="1" spc="-5" dirty="0" smtClean="0">
                <a:latin typeface="Times New Roman" pitchFamily="18" charset="0"/>
                <a:cs typeface="Times New Roman" pitchFamily="18" charset="0"/>
              </a:rPr>
              <a:t>  </a:t>
            </a:r>
            <a:r>
              <a:rPr sz="3200" b="1" spc="-5" dirty="0" smtClean="0">
                <a:latin typeface="Times New Roman" pitchFamily="18" charset="0"/>
                <a:cs typeface="Times New Roman" pitchFamily="18" charset="0"/>
              </a:rPr>
              <a:t>Etchin</a:t>
            </a:r>
            <a:r>
              <a:rPr sz="3200" b="1" dirty="0" smtClean="0">
                <a:latin typeface="Times New Roman" pitchFamily="18" charset="0"/>
                <a:cs typeface="Times New Roman" pitchFamily="18" charset="0"/>
              </a:rPr>
              <a:t>g</a:t>
            </a:r>
            <a:r>
              <a:rPr sz="3200" b="1" spc="5" dirty="0" smtClean="0">
                <a:latin typeface="Times New Roman" pitchFamily="18" charset="0"/>
                <a:cs typeface="Times New Roman" pitchFamily="18" charset="0"/>
              </a:rPr>
              <a:t> </a:t>
            </a:r>
            <a:r>
              <a:rPr sz="3200" b="1" dirty="0">
                <a:latin typeface="Times New Roman" pitchFamily="18" charset="0"/>
                <a:cs typeface="Times New Roman" pitchFamily="18" charset="0"/>
              </a:rPr>
              <a:t>Lead</a:t>
            </a:r>
            <a:r>
              <a:rPr sz="3200" b="1" spc="-10" dirty="0">
                <a:latin typeface="Times New Roman" pitchFamily="18" charset="0"/>
                <a:cs typeface="Times New Roman" pitchFamily="18" charset="0"/>
              </a:rPr>
              <a:t> </a:t>
            </a:r>
            <a:r>
              <a:rPr sz="3200" b="1" dirty="0">
                <a:latin typeface="Times New Roman" pitchFamily="18" charset="0"/>
                <a:cs typeface="Times New Roman" pitchFamily="18" charset="0"/>
              </a:rPr>
              <a:t>Frame </a:t>
            </a:r>
            <a:r>
              <a:rPr sz="3200" b="1" spc="-5" dirty="0">
                <a:latin typeface="Times New Roman" pitchFamily="18" charset="0"/>
                <a:cs typeface="Times New Roman" pitchFamily="18" charset="0"/>
              </a:rPr>
              <a:t>(sh</a:t>
            </a:r>
            <a:r>
              <a:rPr sz="3200" b="1" spc="-10" dirty="0">
                <a:latin typeface="Times New Roman" pitchFamily="18" charset="0"/>
                <a:cs typeface="Times New Roman" pitchFamily="18" charset="0"/>
              </a:rPr>
              <a:t>o</a:t>
            </a:r>
            <a:r>
              <a:rPr sz="3200" b="1" dirty="0">
                <a:latin typeface="Times New Roman" pitchFamily="18" charset="0"/>
                <a:cs typeface="Times New Roman" pitchFamily="18" charset="0"/>
              </a:rPr>
              <a:t>w 2x2 unit)</a:t>
            </a:r>
          </a:p>
        </p:txBody>
      </p:sp>
      <p:sp>
        <p:nvSpPr>
          <p:cNvPr id="3" name="object 3"/>
          <p:cNvSpPr txBox="1"/>
          <p:nvPr/>
        </p:nvSpPr>
        <p:spPr>
          <a:xfrm>
            <a:off x="1232686" y="4047536"/>
            <a:ext cx="2141551" cy="369332"/>
          </a:xfrm>
          <a:prstGeom prst="rect">
            <a:avLst/>
          </a:prstGeom>
        </p:spPr>
        <p:txBody>
          <a:bodyPr vert="horz" wrap="square" lIns="0" tIns="0" rIns="0" bIns="0" rtlCol="0">
            <a:spAutoFit/>
          </a:bodyPr>
          <a:lstStyle/>
          <a:p>
            <a:pPr marL="12700">
              <a:lnSpc>
                <a:spcPct val="100000"/>
              </a:lnSpc>
            </a:pPr>
            <a:r>
              <a:rPr sz="2400" b="1" spc="-20" dirty="0">
                <a:latin typeface="Times New Roman" pitchFamily="18" charset="0"/>
                <a:cs typeface="Times New Roman" pitchFamily="18" charset="0"/>
              </a:rPr>
              <a:t>To</a:t>
            </a:r>
            <a:r>
              <a:rPr sz="2400" b="1" spc="-15" dirty="0">
                <a:latin typeface="Times New Roman" pitchFamily="18" charset="0"/>
                <a:cs typeface="Times New Roman" pitchFamily="18" charset="0"/>
              </a:rPr>
              <a:t>p</a:t>
            </a:r>
            <a:r>
              <a:rPr sz="2400" b="1" dirty="0">
                <a:latin typeface="Times New Roman" pitchFamily="18" charset="0"/>
                <a:cs typeface="Times New Roman" pitchFamily="18" charset="0"/>
              </a:rPr>
              <a:t> </a:t>
            </a:r>
            <a:r>
              <a:rPr sz="2400" b="1" spc="-20" dirty="0">
                <a:latin typeface="Times New Roman" pitchFamily="18" charset="0"/>
                <a:cs typeface="Times New Roman" pitchFamily="18" charset="0"/>
              </a:rPr>
              <a:t>s</a:t>
            </a:r>
            <a:r>
              <a:rPr sz="2400" b="1" spc="-10" dirty="0">
                <a:latin typeface="Times New Roman" pitchFamily="18" charset="0"/>
                <a:cs typeface="Times New Roman" pitchFamily="18" charset="0"/>
              </a:rPr>
              <a:t>ide</a:t>
            </a:r>
            <a:r>
              <a:rPr sz="2400" b="1" spc="10" dirty="0">
                <a:latin typeface="Times New Roman" pitchFamily="18" charset="0"/>
                <a:cs typeface="Times New Roman" pitchFamily="18" charset="0"/>
              </a:rPr>
              <a:t> </a:t>
            </a:r>
            <a:r>
              <a:rPr sz="2400" b="1" spc="-10" dirty="0">
                <a:latin typeface="Times New Roman" pitchFamily="18" charset="0"/>
                <a:cs typeface="Times New Roman" pitchFamily="18" charset="0"/>
              </a:rPr>
              <a:t>v</a:t>
            </a:r>
            <a:r>
              <a:rPr sz="2400" b="1" spc="-20" dirty="0">
                <a:latin typeface="Times New Roman" pitchFamily="18" charset="0"/>
                <a:cs typeface="Times New Roman" pitchFamily="18" charset="0"/>
              </a:rPr>
              <a:t>i</a:t>
            </a:r>
            <a:r>
              <a:rPr sz="2400" b="1" spc="-15" dirty="0">
                <a:latin typeface="Times New Roman" pitchFamily="18" charset="0"/>
                <a:cs typeface="Times New Roman" pitchFamily="18" charset="0"/>
              </a:rPr>
              <a:t>ew</a:t>
            </a:r>
            <a:endParaRPr sz="2400" dirty="0">
              <a:latin typeface="Times New Roman" pitchFamily="18" charset="0"/>
              <a:cs typeface="Times New Roman" pitchFamily="18" charset="0"/>
            </a:endParaRPr>
          </a:p>
        </p:txBody>
      </p:sp>
      <p:sp>
        <p:nvSpPr>
          <p:cNvPr id="4" name="object 4"/>
          <p:cNvSpPr txBox="1"/>
          <p:nvPr/>
        </p:nvSpPr>
        <p:spPr>
          <a:xfrm>
            <a:off x="5347518" y="4010545"/>
            <a:ext cx="2215902" cy="369332"/>
          </a:xfrm>
          <a:prstGeom prst="rect">
            <a:avLst/>
          </a:prstGeom>
        </p:spPr>
        <p:txBody>
          <a:bodyPr vert="horz" wrap="square" lIns="0" tIns="0" rIns="0" bIns="0" rtlCol="0">
            <a:spAutoFit/>
          </a:bodyPr>
          <a:lstStyle/>
          <a:p>
            <a:pPr marL="12700">
              <a:lnSpc>
                <a:spcPct val="100000"/>
              </a:lnSpc>
            </a:pPr>
            <a:r>
              <a:rPr sz="2400" b="1" spc="-25" dirty="0">
                <a:latin typeface="Times New Roman" pitchFamily="18" charset="0"/>
                <a:cs typeface="Times New Roman" pitchFamily="18" charset="0"/>
              </a:rPr>
              <a:t>B</a:t>
            </a:r>
            <a:r>
              <a:rPr sz="2400" b="1" spc="-15" dirty="0">
                <a:latin typeface="Times New Roman" pitchFamily="18" charset="0"/>
                <a:cs typeface="Times New Roman" pitchFamily="18" charset="0"/>
              </a:rPr>
              <a:t>ack</a:t>
            </a:r>
            <a:r>
              <a:rPr sz="2400" b="1" spc="5" dirty="0">
                <a:latin typeface="Times New Roman" pitchFamily="18" charset="0"/>
                <a:cs typeface="Times New Roman" pitchFamily="18" charset="0"/>
              </a:rPr>
              <a:t> </a:t>
            </a:r>
            <a:r>
              <a:rPr lang="en-US" sz="2400" b="1" spc="5" dirty="0" smtClean="0">
                <a:latin typeface="Times New Roman" pitchFamily="18" charset="0"/>
                <a:cs typeface="Times New Roman" pitchFamily="18" charset="0"/>
              </a:rPr>
              <a:t>s</a:t>
            </a:r>
            <a:r>
              <a:rPr sz="2400" b="1" spc="-20" dirty="0" smtClean="0">
                <a:latin typeface="Times New Roman" pitchFamily="18" charset="0"/>
                <a:cs typeface="Times New Roman" pitchFamily="18" charset="0"/>
              </a:rPr>
              <a:t>i</a:t>
            </a:r>
            <a:r>
              <a:rPr sz="2400" b="1" spc="-15" dirty="0" smtClean="0">
                <a:latin typeface="Times New Roman" pitchFamily="18" charset="0"/>
                <a:cs typeface="Times New Roman" pitchFamily="18" charset="0"/>
              </a:rPr>
              <a:t>de</a:t>
            </a:r>
            <a:r>
              <a:rPr sz="2400" b="1" dirty="0" smtClean="0">
                <a:latin typeface="Times New Roman" pitchFamily="18" charset="0"/>
                <a:cs typeface="Times New Roman" pitchFamily="18" charset="0"/>
              </a:rPr>
              <a:t> </a:t>
            </a:r>
            <a:r>
              <a:rPr sz="2400" b="1" spc="-20" dirty="0">
                <a:latin typeface="Times New Roman" pitchFamily="18" charset="0"/>
                <a:cs typeface="Times New Roman" pitchFamily="18" charset="0"/>
              </a:rPr>
              <a:t>v</a:t>
            </a:r>
            <a:r>
              <a:rPr sz="2400" b="1" spc="-15" dirty="0">
                <a:latin typeface="Times New Roman" pitchFamily="18" charset="0"/>
                <a:cs typeface="Times New Roman" pitchFamily="18" charset="0"/>
              </a:rPr>
              <a:t>iew</a:t>
            </a:r>
            <a:endParaRPr sz="2400" dirty="0">
              <a:latin typeface="Times New Roman" pitchFamily="18" charset="0"/>
              <a:cs typeface="Times New Roman" pitchFamily="18" charset="0"/>
            </a:endParaRPr>
          </a:p>
        </p:txBody>
      </p:sp>
      <p:sp>
        <p:nvSpPr>
          <p:cNvPr id="5" name="object 5"/>
          <p:cNvSpPr/>
          <p:nvPr/>
        </p:nvSpPr>
        <p:spPr>
          <a:xfrm>
            <a:off x="96837" y="1125474"/>
            <a:ext cx="4413250" cy="2679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19625" y="1125600"/>
            <a:ext cx="4427474" cy="26716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43305" y="4520741"/>
            <a:ext cx="2162175" cy="19558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9" name="object 9"/>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22</a:t>
            </a:fld>
            <a:endParaRPr lang="zh-TW" altLang="en-US"/>
          </a:p>
        </p:txBody>
      </p:sp>
    </p:spTree>
    <p:extLst>
      <p:ext uri="{BB962C8B-B14F-4D97-AF65-F5344CB8AC3E}">
        <p14:creationId xmlns:p14="http://schemas.microsoft.com/office/powerpoint/2010/main" val="256450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49244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12700" algn="l">
              <a:lnSpc>
                <a:spcPct val="100000"/>
              </a:lnSpc>
            </a:pPr>
            <a:r>
              <a:rPr lang="en-US" sz="3200" b="1" dirty="0" smtClean="0">
                <a:latin typeface="Times New Roman" pitchFamily="18" charset="0"/>
                <a:cs typeface="Times New Roman" pitchFamily="18" charset="0"/>
              </a:rPr>
              <a:t>  </a:t>
            </a:r>
            <a:r>
              <a:rPr sz="3200" b="1" dirty="0" smtClean="0">
                <a:latin typeface="Times New Roman" pitchFamily="18" charset="0"/>
                <a:cs typeface="Times New Roman" pitchFamily="18" charset="0"/>
              </a:rPr>
              <a:t>Molding</a:t>
            </a:r>
            <a:r>
              <a:rPr sz="3200" b="1" spc="-20" dirty="0" smtClean="0">
                <a:latin typeface="Times New Roman" pitchFamily="18" charset="0"/>
                <a:cs typeface="Times New Roman" pitchFamily="18" charset="0"/>
              </a:rPr>
              <a:t> </a:t>
            </a:r>
            <a:r>
              <a:rPr sz="3200" b="1" spc="-5" dirty="0">
                <a:latin typeface="Times New Roman" pitchFamily="18" charset="0"/>
                <a:cs typeface="Times New Roman" pitchFamily="18" charset="0"/>
              </a:rPr>
              <a:t>(sho</a:t>
            </a:r>
            <a:r>
              <a:rPr sz="3200" b="1" dirty="0">
                <a:latin typeface="Times New Roman" pitchFamily="18" charset="0"/>
                <a:cs typeface="Times New Roman" pitchFamily="18" charset="0"/>
              </a:rPr>
              <a:t>w</a:t>
            </a:r>
            <a:r>
              <a:rPr sz="3200" b="1" spc="5" dirty="0">
                <a:latin typeface="Times New Roman" pitchFamily="18" charset="0"/>
                <a:cs typeface="Times New Roman" pitchFamily="18" charset="0"/>
              </a:rPr>
              <a:t> </a:t>
            </a:r>
            <a:r>
              <a:rPr sz="3200" b="1" dirty="0">
                <a:latin typeface="Times New Roman" pitchFamily="18" charset="0"/>
                <a:cs typeface="Times New Roman" pitchFamily="18" charset="0"/>
              </a:rPr>
              <a:t>2x2 unit)</a:t>
            </a:r>
          </a:p>
        </p:txBody>
      </p:sp>
      <p:sp>
        <p:nvSpPr>
          <p:cNvPr id="3" name="object 3"/>
          <p:cNvSpPr/>
          <p:nvPr/>
        </p:nvSpPr>
        <p:spPr>
          <a:xfrm>
            <a:off x="4611751" y="1125474"/>
            <a:ext cx="4424299" cy="26638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7950" y="1125600"/>
            <a:ext cx="4392676" cy="26716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228084" y="3974349"/>
            <a:ext cx="2152408" cy="369332"/>
          </a:xfrm>
          <a:prstGeom prst="rect">
            <a:avLst/>
          </a:prstGeom>
        </p:spPr>
        <p:txBody>
          <a:bodyPr vert="horz" wrap="square" lIns="0" tIns="0" rIns="0" bIns="0" rtlCol="0">
            <a:spAutoFit/>
          </a:bodyPr>
          <a:lstStyle/>
          <a:p>
            <a:pPr marL="12700">
              <a:lnSpc>
                <a:spcPct val="100000"/>
              </a:lnSpc>
            </a:pPr>
            <a:r>
              <a:rPr sz="2400" b="1" spc="-20" dirty="0">
                <a:latin typeface="Times New Roman" pitchFamily="18" charset="0"/>
                <a:cs typeface="Times New Roman" pitchFamily="18" charset="0"/>
              </a:rPr>
              <a:t>To</a:t>
            </a:r>
            <a:r>
              <a:rPr sz="2400" b="1" spc="-15" dirty="0">
                <a:latin typeface="Times New Roman" pitchFamily="18" charset="0"/>
                <a:cs typeface="Times New Roman" pitchFamily="18" charset="0"/>
              </a:rPr>
              <a:t>p</a:t>
            </a:r>
            <a:r>
              <a:rPr sz="2400" b="1" dirty="0">
                <a:latin typeface="Times New Roman" pitchFamily="18" charset="0"/>
                <a:cs typeface="Times New Roman" pitchFamily="18" charset="0"/>
              </a:rPr>
              <a:t> </a:t>
            </a:r>
            <a:r>
              <a:rPr lang="en-US" sz="2400" b="1" spc="-20" dirty="0">
                <a:latin typeface="Times New Roman" pitchFamily="18" charset="0"/>
                <a:cs typeface="Times New Roman" pitchFamily="18" charset="0"/>
              </a:rPr>
              <a:t>s</a:t>
            </a:r>
            <a:r>
              <a:rPr sz="2400" b="1" spc="-10" dirty="0" smtClean="0">
                <a:latin typeface="Times New Roman" pitchFamily="18" charset="0"/>
                <a:cs typeface="Times New Roman" pitchFamily="18" charset="0"/>
              </a:rPr>
              <a:t>ide</a:t>
            </a:r>
            <a:r>
              <a:rPr sz="2400" b="1" spc="10" dirty="0" smtClean="0">
                <a:latin typeface="Times New Roman" pitchFamily="18" charset="0"/>
                <a:cs typeface="Times New Roman" pitchFamily="18" charset="0"/>
              </a:rPr>
              <a:t> </a:t>
            </a:r>
            <a:r>
              <a:rPr sz="2400" b="1" spc="-10" dirty="0">
                <a:latin typeface="Times New Roman" pitchFamily="18" charset="0"/>
                <a:cs typeface="Times New Roman" pitchFamily="18" charset="0"/>
              </a:rPr>
              <a:t>v</a:t>
            </a:r>
            <a:r>
              <a:rPr sz="2400" b="1" spc="-20" dirty="0">
                <a:latin typeface="Times New Roman" pitchFamily="18" charset="0"/>
                <a:cs typeface="Times New Roman" pitchFamily="18" charset="0"/>
              </a:rPr>
              <a:t>i</a:t>
            </a:r>
            <a:r>
              <a:rPr sz="2400" b="1" spc="-15" dirty="0">
                <a:latin typeface="Times New Roman" pitchFamily="18" charset="0"/>
                <a:cs typeface="Times New Roman" pitchFamily="18" charset="0"/>
              </a:rPr>
              <a:t>ew</a:t>
            </a:r>
            <a:endParaRPr sz="2400" dirty="0">
              <a:latin typeface="Times New Roman" pitchFamily="18" charset="0"/>
              <a:cs typeface="Times New Roman" pitchFamily="18" charset="0"/>
            </a:endParaRPr>
          </a:p>
        </p:txBody>
      </p:sp>
      <p:sp>
        <p:nvSpPr>
          <p:cNvPr id="6" name="object 6"/>
          <p:cNvSpPr txBox="1"/>
          <p:nvPr/>
        </p:nvSpPr>
        <p:spPr>
          <a:xfrm>
            <a:off x="5491534" y="4023787"/>
            <a:ext cx="2071886" cy="369332"/>
          </a:xfrm>
          <a:prstGeom prst="rect">
            <a:avLst/>
          </a:prstGeom>
        </p:spPr>
        <p:txBody>
          <a:bodyPr vert="horz" wrap="square" lIns="0" tIns="0" rIns="0" bIns="0" rtlCol="0">
            <a:spAutoFit/>
          </a:bodyPr>
          <a:lstStyle/>
          <a:p>
            <a:pPr marL="12700">
              <a:lnSpc>
                <a:spcPct val="100000"/>
              </a:lnSpc>
            </a:pPr>
            <a:r>
              <a:rPr sz="2400" b="1" spc="-25" dirty="0">
                <a:latin typeface="Times New Roman" pitchFamily="18" charset="0"/>
                <a:cs typeface="Times New Roman" pitchFamily="18" charset="0"/>
              </a:rPr>
              <a:t>B</a:t>
            </a:r>
            <a:r>
              <a:rPr sz="2400" b="1" spc="-15" dirty="0">
                <a:latin typeface="Times New Roman" pitchFamily="18" charset="0"/>
                <a:cs typeface="Times New Roman" pitchFamily="18" charset="0"/>
              </a:rPr>
              <a:t>ack</a:t>
            </a:r>
            <a:r>
              <a:rPr sz="2400" b="1" spc="5" dirty="0">
                <a:latin typeface="Times New Roman" pitchFamily="18" charset="0"/>
                <a:cs typeface="Times New Roman" pitchFamily="18" charset="0"/>
              </a:rPr>
              <a:t> </a:t>
            </a:r>
            <a:r>
              <a:rPr lang="en-US" sz="2400" b="1" spc="5" dirty="0">
                <a:latin typeface="Times New Roman" pitchFamily="18" charset="0"/>
                <a:cs typeface="Times New Roman" pitchFamily="18" charset="0"/>
              </a:rPr>
              <a:t>s</a:t>
            </a:r>
            <a:r>
              <a:rPr sz="2400" b="1" spc="-20" dirty="0" smtClean="0">
                <a:latin typeface="Times New Roman" pitchFamily="18" charset="0"/>
                <a:cs typeface="Times New Roman" pitchFamily="18" charset="0"/>
              </a:rPr>
              <a:t>i</a:t>
            </a:r>
            <a:r>
              <a:rPr sz="2400" b="1" spc="-15" dirty="0" smtClean="0">
                <a:latin typeface="Times New Roman" pitchFamily="18" charset="0"/>
                <a:cs typeface="Times New Roman" pitchFamily="18" charset="0"/>
              </a:rPr>
              <a:t>de</a:t>
            </a:r>
            <a:r>
              <a:rPr sz="2400" b="1" dirty="0" smtClean="0">
                <a:latin typeface="Times New Roman" pitchFamily="18" charset="0"/>
                <a:cs typeface="Times New Roman" pitchFamily="18" charset="0"/>
              </a:rPr>
              <a:t> </a:t>
            </a:r>
            <a:r>
              <a:rPr sz="2400" b="1" spc="-20" dirty="0">
                <a:latin typeface="Times New Roman" pitchFamily="18" charset="0"/>
                <a:cs typeface="Times New Roman" pitchFamily="18" charset="0"/>
              </a:rPr>
              <a:t>v</a:t>
            </a:r>
            <a:r>
              <a:rPr sz="2400" b="1" spc="-15" dirty="0">
                <a:latin typeface="Times New Roman" pitchFamily="18" charset="0"/>
                <a:cs typeface="Times New Roman" pitchFamily="18" charset="0"/>
              </a:rPr>
              <a:t>iew</a:t>
            </a:r>
            <a:endParaRPr sz="2400" dirty="0">
              <a:latin typeface="Times New Roman" pitchFamily="18" charset="0"/>
              <a:cs typeface="Times New Roman" pitchFamily="18" charset="0"/>
            </a:endParaRPr>
          </a:p>
        </p:txBody>
      </p:sp>
      <p:sp>
        <p:nvSpPr>
          <p:cNvPr id="7" name="object 7"/>
          <p:cNvSpPr/>
          <p:nvPr/>
        </p:nvSpPr>
        <p:spPr>
          <a:xfrm>
            <a:off x="6804025" y="4508500"/>
            <a:ext cx="2160651" cy="19431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9" name="object 9"/>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23</a:t>
            </a:fld>
            <a:endParaRPr lang="zh-TW" altLang="en-US"/>
          </a:p>
        </p:txBody>
      </p:sp>
    </p:spTree>
    <p:extLst>
      <p:ext uri="{BB962C8B-B14F-4D97-AF65-F5344CB8AC3E}">
        <p14:creationId xmlns:p14="http://schemas.microsoft.com/office/powerpoint/2010/main" val="1378760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49244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12700">
              <a:lnSpc>
                <a:spcPct val="100000"/>
              </a:lnSpc>
              <a:tabLst>
                <a:tab pos="780415" algn="l"/>
              </a:tabLst>
            </a:pPr>
            <a:r>
              <a:rPr lang="en-US" sz="3200" b="1" spc="-5" dirty="0" smtClean="0">
                <a:latin typeface="Times New Roman" pitchFamily="18" charset="0"/>
                <a:cs typeface="Times New Roman" pitchFamily="18" charset="0"/>
              </a:rPr>
              <a:t>  2</a:t>
            </a:r>
            <a:r>
              <a:rPr sz="3200" b="1" spc="15" baseline="25132" dirty="0" smtClean="0">
                <a:latin typeface="Times New Roman" pitchFamily="18" charset="0"/>
                <a:cs typeface="Times New Roman" pitchFamily="18" charset="0"/>
              </a:rPr>
              <a:t>nd</a:t>
            </a:r>
            <a:r>
              <a:rPr sz="3200" b="1" baseline="25132"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Et</a:t>
            </a:r>
            <a:r>
              <a:rPr sz="3200" b="1" dirty="0" smtClean="0">
                <a:latin typeface="Times New Roman" pitchFamily="18" charset="0"/>
                <a:cs typeface="Times New Roman" pitchFamily="18" charset="0"/>
              </a:rPr>
              <a:t>ching(show </a:t>
            </a:r>
            <a:r>
              <a:rPr sz="3200" b="1" dirty="0">
                <a:latin typeface="Times New Roman" pitchFamily="18" charset="0"/>
                <a:cs typeface="Times New Roman" pitchFamily="18" charset="0"/>
              </a:rPr>
              <a:t>2x2 unit)</a:t>
            </a:r>
          </a:p>
        </p:txBody>
      </p:sp>
      <p:sp>
        <p:nvSpPr>
          <p:cNvPr id="3" name="object 3"/>
          <p:cNvSpPr/>
          <p:nvPr/>
        </p:nvSpPr>
        <p:spPr>
          <a:xfrm>
            <a:off x="4622800" y="1125474"/>
            <a:ext cx="4392549" cy="26638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7950" y="1125600"/>
            <a:ext cx="4392676" cy="26716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192080" y="4003357"/>
            <a:ext cx="2224416" cy="369332"/>
          </a:xfrm>
          <a:prstGeom prst="rect">
            <a:avLst/>
          </a:prstGeom>
        </p:spPr>
        <p:txBody>
          <a:bodyPr vert="horz" wrap="square" lIns="0" tIns="0" rIns="0" bIns="0" rtlCol="0">
            <a:spAutoFit/>
          </a:bodyPr>
          <a:lstStyle/>
          <a:p>
            <a:pPr marL="12700">
              <a:lnSpc>
                <a:spcPct val="100000"/>
              </a:lnSpc>
            </a:pPr>
            <a:r>
              <a:rPr sz="2400" b="1" spc="-20" dirty="0">
                <a:latin typeface="Times New Roman" pitchFamily="18" charset="0"/>
                <a:cs typeface="Times New Roman" pitchFamily="18" charset="0"/>
              </a:rPr>
              <a:t>To</a:t>
            </a:r>
            <a:r>
              <a:rPr sz="2400" b="1" spc="-15" dirty="0">
                <a:latin typeface="Times New Roman" pitchFamily="18" charset="0"/>
                <a:cs typeface="Times New Roman" pitchFamily="18" charset="0"/>
              </a:rPr>
              <a:t>p</a:t>
            </a:r>
            <a:r>
              <a:rPr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s</a:t>
            </a:r>
            <a:r>
              <a:rPr sz="2400" b="1" spc="-10" dirty="0" smtClean="0">
                <a:latin typeface="Times New Roman" pitchFamily="18" charset="0"/>
                <a:cs typeface="Times New Roman" pitchFamily="18" charset="0"/>
              </a:rPr>
              <a:t>ide</a:t>
            </a:r>
            <a:r>
              <a:rPr sz="2400" b="1" spc="10" dirty="0" smtClean="0">
                <a:latin typeface="Times New Roman" pitchFamily="18" charset="0"/>
                <a:cs typeface="Times New Roman" pitchFamily="18" charset="0"/>
              </a:rPr>
              <a:t> </a:t>
            </a:r>
            <a:r>
              <a:rPr sz="2400" b="1" spc="-10" dirty="0">
                <a:latin typeface="Times New Roman" pitchFamily="18" charset="0"/>
                <a:cs typeface="Times New Roman" pitchFamily="18" charset="0"/>
              </a:rPr>
              <a:t>v</a:t>
            </a:r>
            <a:r>
              <a:rPr sz="2400" b="1" spc="-20" dirty="0">
                <a:latin typeface="Times New Roman" pitchFamily="18" charset="0"/>
                <a:cs typeface="Times New Roman" pitchFamily="18" charset="0"/>
              </a:rPr>
              <a:t>i</a:t>
            </a:r>
            <a:r>
              <a:rPr sz="2400" b="1" spc="-15" dirty="0">
                <a:latin typeface="Times New Roman" pitchFamily="18" charset="0"/>
                <a:cs typeface="Times New Roman" pitchFamily="18" charset="0"/>
              </a:rPr>
              <a:t>ew</a:t>
            </a:r>
            <a:endParaRPr sz="2400" dirty="0">
              <a:latin typeface="Times New Roman" pitchFamily="18" charset="0"/>
              <a:cs typeface="Times New Roman" pitchFamily="18" charset="0"/>
            </a:endParaRPr>
          </a:p>
        </p:txBody>
      </p:sp>
      <p:sp>
        <p:nvSpPr>
          <p:cNvPr id="6" name="object 6"/>
          <p:cNvSpPr txBox="1"/>
          <p:nvPr/>
        </p:nvSpPr>
        <p:spPr>
          <a:xfrm>
            <a:off x="5588253" y="4023787"/>
            <a:ext cx="2136140" cy="369332"/>
          </a:xfrm>
          <a:prstGeom prst="rect">
            <a:avLst/>
          </a:prstGeom>
        </p:spPr>
        <p:txBody>
          <a:bodyPr vert="horz" wrap="square" lIns="0" tIns="0" rIns="0" bIns="0" rtlCol="0">
            <a:spAutoFit/>
          </a:bodyPr>
          <a:lstStyle/>
          <a:p>
            <a:pPr marL="12700">
              <a:lnSpc>
                <a:spcPct val="100000"/>
              </a:lnSpc>
            </a:pPr>
            <a:r>
              <a:rPr sz="2400" b="1" spc="-25" dirty="0">
                <a:latin typeface="Times New Roman" pitchFamily="18" charset="0"/>
                <a:cs typeface="Times New Roman" pitchFamily="18" charset="0"/>
              </a:rPr>
              <a:t>B</a:t>
            </a:r>
            <a:r>
              <a:rPr sz="2400" b="1" spc="-15" dirty="0">
                <a:latin typeface="Times New Roman" pitchFamily="18" charset="0"/>
                <a:cs typeface="Times New Roman" pitchFamily="18" charset="0"/>
              </a:rPr>
              <a:t>ack</a:t>
            </a:r>
            <a:r>
              <a:rPr sz="2400" b="1" spc="5" dirty="0">
                <a:latin typeface="Times New Roman" pitchFamily="18" charset="0"/>
                <a:cs typeface="Times New Roman" pitchFamily="18" charset="0"/>
              </a:rPr>
              <a:t> </a:t>
            </a:r>
            <a:r>
              <a:rPr lang="en-US" sz="2400" b="1" spc="-10" dirty="0" smtClean="0">
                <a:latin typeface="Times New Roman" pitchFamily="18" charset="0"/>
                <a:cs typeface="Times New Roman" pitchFamily="18" charset="0"/>
              </a:rPr>
              <a:t>s</a:t>
            </a:r>
            <a:r>
              <a:rPr sz="2400" b="1" spc="-20" dirty="0" smtClean="0">
                <a:latin typeface="Times New Roman" pitchFamily="18" charset="0"/>
                <a:cs typeface="Times New Roman" pitchFamily="18" charset="0"/>
              </a:rPr>
              <a:t>i</a:t>
            </a:r>
            <a:r>
              <a:rPr sz="2400" b="1" spc="-15" dirty="0" smtClean="0">
                <a:latin typeface="Times New Roman" pitchFamily="18" charset="0"/>
                <a:cs typeface="Times New Roman" pitchFamily="18" charset="0"/>
              </a:rPr>
              <a:t>de</a:t>
            </a:r>
            <a:r>
              <a:rPr sz="2400" b="1" dirty="0" smtClean="0">
                <a:latin typeface="Times New Roman" pitchFamily="18" charset="0"/>
                <a:cs typeface="Times New Roman" pitchFamily="18" charset="0"/>
              </a:rPr>
              <a:t> </a:t>
            </a:r>
            <a:r>
              <a:rPr sz="2400" b="1" spc="-20" dirty="0">
                <a:latin typeface="Times New Roman" pitchFamily="18" charset="0"/>
                <a:cs typeface="Times New Roman" pitchFamily="18" charset="0"/>
              </a:rPr>
              <a:t>v</a:t>
            </a:r>
            <a:r>
              <a:rPr sz="2400" b="1" spc="-15" dirty="0">
                <a:latin typeface="Times New Roman" pitchFamily="18" charset="0"/>
                <a:cs typeface="Times New Roman" pitchFamily="18" charset="0"/>
              </a:rPr>
              <a:t>iew</a:t>
            </a:r>
            <a:endParaRPr sz="2400" dirty="0">
              <a:latin typeface="Times New Roman" pitchFamily="18" charset="0"/>
              <a:cs typeface="Times New Roman" pitchFamily="18" charset="0"/>
            </a:endParaRPr>
          </a:p>
        </p:txBody>
      </p:sp>
      <p:sp>
        <p:nvSpPr>
          <p:cNvPr id="7" name="object 7"/>
          <p:cNvSpPr/>
          <p:nvPr/>
        </p:nvSpPr>
        <p:spPr>
          <a:xfrm>
            <a:off x="6819074" y="4508500"/>
            <a:ext cx="2151126" cy="19431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9" name="object 9"/>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24</a:t>
            </a:fld>
            <a:endParaRPr lang="zh-TW" altLang="en-US"/>
          </a:p>
        </p:txBody>
      </p:sp>
    </p:spTree>
    <p:extLst>
      <p:ext uri="{BB962C8B-B14F-4D97-AF65-F5344CB8AC3E}">
        <p14:creationId xmlns:p14="http://schemas.microsoft.com/office/powerpoint/2010/main" val="2414247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50" y="1125474"/>
            <a:ext cx="4424426" cy="266382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0" y="0"/>
            <a:ext cx="9144000" cy="49244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12700" algn="l">
              <a:lnSpc>
                <a:spcPct val="100000"/>
              </a:lnSpc>
            </a:pPr>
            <a:r>
              <a:rPr lang="en-US" sz="3200" b="1" spc="-5" dirty="0" smtClean="0">
                <a:latin typeface="Times New Roman" pitchFamily="18" charset="0"/>
                <a:ea typeface="標楷體" pitchFamily="65" charset="-120"/>
                <a:cs typeface="Times New Roman" pitchFamily="18" charset="0"/>
              </a:rPr>
              <a:t>  </a:t>
            </a:r>
            <a:r>
              <a:rPr sz="3200" b="1" spc="-5" dirty="0" smtClean="0">
                <a:latin typeface="Times New Roman" pitchFamily="18" charset="0"/>
                <a:ea typeface="標楷體" pitchFamily="65" charset="-120"/>
                <a:cs typeface="Times New Roman" pitchFamily="18" charset="0"/>
              </a:rPr>
              <a:t>Platin</a:t>
            </a:r>
            <a:r>
              <a:rPr sz="3200" b="1" dirty="0" smtClean="0">
                <a:latin typeface="Times New Roman" pitchFamily="18" charset="0"/>
                <a:ea typeface="標楷體" pitchFamily="65" charset="-120"/>
                <a:cs typeface="Times New Roman" pitchFamily="18" charset="0"/>
              </a:rPr>
              <a:t>g</a:t>
            </a:r>
            <a:r>
              <a:rPr sz="3200" b="1" spc="-10" dirty="0" smtClean="0">
                <a:latin typeface="Times New Roman" pitchFamily="18" charset="0"/>
                <a:ea typeface="標楷體" pitchFamily="65" charset="-120"/>
                <a:cs typeface="Times New Roman" pitchFamily="18" charset="0"/>
              </a:rPr>
              <a:t> </a:t>
            </a:r>
            <a:r>
              <a:rPr sz="3200" b="1" spc="-5" dirty="0">
                <a:latin typeface="Times New Roman" pitchFamily="18" charset="0"/>
                <a:ea typeface="標楷體" pitchFamily="65" charset="-120"/>
                <a:cs typeface="Times New Roman" pitchFamily="18" charset="0"/>
              </a:rPr>
              <a:t>(sho</a:t>
            </a:r>
            <a:r>
              <a:rPr sz="3200" b="1" dirty="0">
                <a:latin typeface="Times New Roman" pitchFamily="18" charset="0"/>
                <a:ea typeface="標楷體" pitchFamily="65" charset="-120"/>
                <a:cs typeface="Times New Roman" pitchFamily="18" charset="0"/>
              </a:rPr>
              <a:t>w</a:t>
            </a:r>
            <a:r>
              <a:rPr sz="3200" b="1" spc="5" dirty="0">
                <a:latin typeface="Times New Roman" pitchFamily="18" charset="0"/>
                <a:ea typeface="標楷體" pitchFamily="65" charset="-120"/>
                <a:cs typeface="Times New Roman" pitchFamily="18" charset="0"/>
              </a:rPr>
              <a:t> </a:t>
            </a:r>
            <a:r>
              <a:rPr sz="3200" b="1" dirty="0">
                <a:latin typeface="Times New Roman" pitchFamily="18" charset="0"/>
                <a:ea typeface="標楷體" pitchFamily="65" charset="-120"/>
                <a:cs typeface="Times New Roman" pitchFamily="18" charset="0"/>
              </a:rPr>
              <a:t>2x2 unit)</a:t>
            </a:r>
          </a:p>
        </p:txBody>
      </p:sp>
      <p:sp>
        <p:nvSpPr>
          <p:cNvPr id="4" name="object 4"/>
          <p:cNvSpPr/>
          <p:nvPr/>
        </p:nvSpPr>
        <p:spPr>
          <a:xfrm>
            <a:off x="4614926" y="1125474"/>
            <a:ext cx="4392549" cy="266382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315967" y="4047536"/>
            <a:ext cx="2008392" cy="369332"/>
          </a:xfrm>
          <a:prstGeom prst="rect">
            <a:avLst/>
          </a:prstGeom>
        </p:spPr>
        <p:txBody>
          <a:bodyPr vert="horz" wrap="square" lIns="0" tIns="0" rIns="0" bIns="0" rtlCol="0">
            <a:spAutoFit/>
          </a:bodyPr>
          <a:lstStyle/>
          <a:p>
            <a:pPr marL="12700">
              <a:lnSpc>
                <a:spcPct val="100000"/>
              </a:lnSpc>
            </a:pPr>
            <a:r>
              <a:rPr sz="2400" b="1" spc="-20" dirty="0">
                <a:latin typeface="Times New Roman" pitchFamily="18" charset="0"/>
                <a:cs typeface="Times New Roman" pitchFamily="18" charset="0"/>
              </a:rPr>
              <a:t>To</a:t>
            </a:r>
            <a:r>
              <a:rPr sz="2400" b="1" spc="-15" dirty="0">
                <a:latin typeface="Times New Roman" pitchFamily="18" charset="0"/>
                <a:cs typeface="Times New Roman" pitchFamily="18" charset="0"/>
              </a:rPr>
              <a:t>p</a:t>
            </a:r>
            <a:r>
              <a:rPr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s</a:t>
            </a:r>
            <a:r>
              <a:rPr sz="2400" b="1" spc="-10" dirty="0" smtClean="0">
                <a:latin typeface="Times New Roman" pitchFamily="18" charset="0"/>
                <a:cs typeface="Times New Roman" pitchFamily="18" charset="0"/>
              </a:rPr>
              <a:t>ide</a:t>
            </a:r>
            <a:r>
              <a:rPr sz="2400" b="1" spc="10" dirty="0" smtClean="0">
                <a:latin typeface="Times New Roman" pitchFamily="18" charset="0"/>
                <a:cs typeface="Times New Roman" pitchFamily="18" charset="0"/>
              </a:rPr>
              <a:t> </a:t>
            </a:r>
            <a:r>
              <a:rPr sz="2400" b="1" spc="-10" dirty="0">
                <a:latin typeface="Times New Roman" pitchFamily="18" charset="0"/>
                <a:cs typeface="Times New Roman" pitchFamily="18" charset="0"/>
              </a:rPr>
              <a:t>v</a:t>
            </a:r>
            <a:r>
              <a:rPr sz="2400" b="1" spc="-20" dirty="0">
                <a:latin typeface="Times New Roman" pitchFamily="18" charset="0"/>
                <a:cs typeface="Times New Roman" pitchFamily="18" charset="0"/>
              </a:rPr>
              <a:t>i</a:t>
            </a:r>
            <a:r>
              <a:rPr sz="2400" b="1" spc="-15" dirty="0">
                <a:latin typeface="Times New Roman" pitchFamily="18" charset="0"/>
                <a:cs typeface="Times New Roman" pitchFamily="18" charset="0"/>
              </a:rPr>
              <a:t>ew</a:t>
            </a:r>
            <a:endParaRPr sz="2400" dirty="0">
              <a:latin typeface="Times New Roman" pitchFamily="18" charset="0"/>
              <a:cs typeface="Times New Roman" pitchFamily="18" charset="0"/>
            </a:endParaRPr>
          </a:p>
        </p:txBody>
      </p:sp>
      <p:sp>
        <p:nvSpPr>
          <p:cNvPr id="6" name="object 6"/>
          <p:cNvSpPr txBox="1"/>
          <p:nvPr/>
        </p:nvSpPr>
        <p:spPr>
          <a:xfrm>
            <a:off x="5364088" y="4023787"/>
            <a:ext cx="2199331" cy="369332"/>
          </a:xfrm>
          <a:prstGeom prst="rect">
            <a:avLst/>
          </a:prstGeom>
        </p:spPr>
        <p:txBody>
          <a:bodyPr vert="horz" wrap="square" lIns="0" tIns="0" rIns="0" bIns="0" rtlCol="0">
            <a:spAutoFit/>
          </a:bodyPr>
          <a:lstStyle/>
          <a:p>
            <a:pPr marL="12700">
              <a:lnSpc>
                <a:spcPct val="100000"/>
              </a:lnSpc>
            </a:pPr>
            <a:r>
              <a:rPr sz="2400" b="1" spc="-25" dirty="0">
                <a:latin typeface="Times New Roman" pitchFamily="18" charset="0"/>
                <a:cs typeface="Times New Roman" pitchFamily="18" charset="0"/>
              </a:rPr>
              <a:t>B</a:t>
            </a:r>
            <a:r>
              <a:rPr sz="2400" b="1" spc="-15" dirty="0">
                <a:latin typeface="Times New Roman" pitchFamily="18" charset="0"/>
                <a:cs typeface="Times New Roman" pitchFamily="18" charset="0"/>
              </a:rPr>
              <a:t>ack</a:t>
            </a:r>
            <a:r>
              <a:rPr sz="2400" b="1" spc="5" dirty="0">
                <a:latin typeface="Times New Roman" pitchFamily="18" charset="0"/>
                <a:cs typeface="Times New Roman" pitchFamily="18" charset="0"/>
              </a:rPr>
              <a:t> </a:t>
            </a:r>
            <a:r>
              <a:rPr lang="en-US" sz="2400" b="1" spc="5" dirty="0" smtClean="0">
                <a:latin typeface="Times New Roman" pitchFamily="18" charset="0"/>
                <a:cs typeface="Times New Roman" pitchFamily="18" charset="0"/>
              </a:rPr>
              <a:t>s</a:t>
            </a:r>
            <a:r>
              <a:rPr sz="2400" b="1" spc="-20" dirty="0" smtClean="0">
                <a:latin typeface="Times New Roman" pitchFamily="18" charset="0"/>
                <a:cs typeface="Times New Roman" pitchFamily="18" charset="0"/>
              </a:rPr>
              <a:t>i</a:t>
            </a:r>
            <a:r>
              <a:rPr sz="2400" b="1" spc="-15" dirty="0" smtClean="0">
                <a:latin typeface="Times New Roman" pitchFamily="18" charset="0"/>
                <a:cs typeface="Times New Roman" pitchFamily="18" charset="0"/>
              </a:rPr>
              <a:t>de</a:t>
            </a:r>
            <a:r>
              <a:rPr sz="2400" b="1" dirty="0" smtClean="0">
                <a:latin typeface="Times New Roman" pitchFamily="18" charset="0"/>
                <a:cs typeface="Times New Roman" pitchFamily="18" charset="0"/>
              </a:rPr>
              <a:t> </a:t>
            </a:r>
            <a:r>
              <a:rPr sz="2400" b="1" spc="-20" dirty="0">
                <a:latin typeface="Times New Roman" pitchFamily="18" charset="0"/>
                <a:cs typeface="Times New Roman" pitchFamily="18" charset="0"/>
              </a:rPr>
              <a:t>v</a:t>
            </a:r>
            <a:r>
              <a:rPr sz="2400" b="1" spc="-15" dirty="0">
                <a:latin typeface="Times New Roman" pitchFamily="18" charset="0"/>
                <a:cs typeface="Times New Roman" pitchFamily="18" charset="0"/>
              </a:rPr>
              <a:t>iew</a:t>
            </a:r>
            <a:endParaRPr sz="2400" dirty="0">
              <a:latin typeface="Times New Roman" pitchFamily="18" charset="0"/>
              <a:cs typeface="Times New Roman" pitchFamily="18" charset="0"/>
            </a:endParaRPr>
          </a:p>
        </p:txBody>
      </p:sp>
      <p:sp>
        <p:nvSpPr>
          <p:cNvPr id="7" name="object 7"/>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8" name="object 8"/>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sp>
        <p:nvSpPr>
          <p:cNvPr id="9" name="object 9"/>
          <p:cNvSpPr/>
          <p:nvPr/>
        </p:nvSpPr>
        <p:spPr>
          <a:xfrm>
            <a:off x="6824726" y="4508500"/>
            <a:ext cx="2139950" cy="1936750"/>
          </a:xfrm>
          <a:prstGeom prst="rect">
            <a:avLst/>
          </a:prstGeom>
          <a:blipFill>
            <a:blip r:embed="rId5" cstate="print"/>
            <a:stretch>
              <a:fillRect/>
            </a:stretch>
          </a:blip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25</a:t>
            </a:fld>
            <a:endParaRPr lang="zh-TW" altLang="en-US"/>
          </a:p>
        </p:txBody>
      </p:sp>
    </p:spTree>
    <p:extLst>
      <p:ext uri="{BB962C8B-B14F-4D97-AF65-F5344CB8AC3E}">
        <p14:creationId xmlns:p14="http://schemas.microsoft.com/office/powerpoint/2010/main" val="1926786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43" y="-12059"/>
            <a:ext cx="9144000" cy="49244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12700" algn="l">
              <a:lnSpc>
                <a:spcPct val="100000"/>
              </a:lnSpc>
            </a:pPr>
            <a:r>
              <a:rPr lang="en-US" altLang="zh-TW" sz="3200" b="1" dirty="0" smtClean="0">
                <a:latin typeface="Times New Roman" pitchFamily="18" charset="0"/>
                <a:cs typeface="Times New Roman" pitchFamily="18" charset="0"/>
              </a:rPr>
              <a:t>  S</a:t>
            </a:r>
            <a:r>
              <a:rPr sz="3200" b="1" dirty="0" smtClean="0">
                <a:latin typeface="Times New Roman" pitchFamily="18" charset="0"/>
                <a:cs typeface="Times New Roman" pitchFamily="18" charset="0"/>
              </a:rPr>
              <a:t>awing</a:t>
            </a:r>
            <a:r>
              <a:rPr sz="3200" b="1" spc="-20" dirty="0" smtClean="0">
                <a:latin typeface="Times New Roman" pitchFamily="18" charset="0"/>
                <a:cs typeface="Times New Roman" pitchFamily="18" charset="0"/>
              </a:rPr>
              <a:t> </a:t>
            </a:r>
            <a:r>
              <a:rPr lang="en-US" altLang="zh-TW" sz="3200" b="1" spc="-20" dirty="0" smtClean="0">
                <a:latin typeface="Times New Roman" pitchFamily="18" charset="0"/>
                <a:cs typeface="Times New Roman" pitchFamily="18" charset="0"/>
              </a:rPr>
              <a:t>S</a:t>
            </a:r>
            <a:r>
              <a:rPr sz="3200" b="1" dirty="0" smtClean="0">
                <a:latin typeface="Times New Roman" pitchFamily="18" charset="0"/>
                <a:cs typeface="Times New Roman" pitchFamily="18" charset="0"/>
              </a:rPr>
              <a:t>how</a:t>
            </a:r>
            <a:r>
              <a:rPr sz="3200" b="1" spc="-20" dirty="0" smtClean="0">
                <a:latin typeface="Times New Roman" pitchFamily="18" charset="0"/>
                <a:cs typeface="Times New Roman" pitchFamily="18" charset="0"/>
              </a:rPr>
              <a:t> </a:t>
            </a:r>
            <a:r>
              <a:rPr sz="3200" b="1" spc="-5" dirty="0">
                <a:latin typeface="Times New Roman" pitchFamily="18" charset="0"/>
                <a:cs typeface="Times New Roman" pitchFamily="18" charset="0"/>
              </a:rPr>
              <a:t>(Unit)</a:t>
            </a:r>
          </a:p>
        </p:txBody>
      </p:sp>
      <p:sp>
        <p:nvSpPr>
          <p:cNvPr id="3" name="object 3"/>
          <p:cNvSpPr txBox="1"/>
          <p:nvPr/>
        </p:nvSpPr>
        <p:spPr>
          <a:xfrm>
            <a:off x="1257541" y="4482249"/>
            <a:ext cx="2209685" cy="369332"/>
          </a:xfrm>
          <a:prstGeom prst="rect">
            <a:avLst/>
          </a:prstGeom>
        </p:spPr>
        <p:txBody>
          <a:bodyPr vert="horz" wrap="square" lIns="0" tIns="0" rIns="0" bIns="0" rtlCol="0">
            <a:spAutoFit/>
          </a:bodyPr>
          <a:lstStyle/>
          <a:p>
            <a:pPr marL="12700">
              <a:lnSpc>
                <a:spcPct val="100000"/>
              </a:lnSpc>
            </a:pPr>
            <a:r>
              <a:rPr sz="2400" b="1" spc="-20" dirty="0">
                <a:latin typeface="Times New Roman" pitchFamily="18" charset="0"/>
                <a:cs typeface="Times New Roman" pitchFamily="18" charset="0"/>
              </a:rPr>
              <a:t>To</a:t>
            </a:r>
            <a:r>
              <a:rPr sz="2400" b="1" spc="-15" dirty="0">
                <a:latin typeface="Times New Roman" pitchFamily="18" charset="0"/>
                <a:cs typeface="Times New Roman" pitchFamily="18" charset="0"/>
              </a:rPr>
              <a:t>p</a:t>
            </a:r>
            <a:r>
              <a:rPr sz="2400" b="1" dirty="0">
                <a:latin typeface="Times New Roman" pitchFamily="18" charset="0"/>
                <a:cs typeface="Times New Roman" pitchFamily="18" charset="0"/>
              </a:rPr>
              <a:t> </a:t>
            </a:r>
            <a:r>
              <a:rPr lang="en-US" sz="2400" b="1" spc="-20" dirty="0" smtClean="0">
                <a:latin typeface="Times New Roman" pitchFamily="18" charset="0"/>
                <a:cs typeface="Times New Roman" pitchFamily="18" charset="0"/>
              </a:rPr>
              <a:t>s</a:t>
            </a:r>
            <a:r>
              <a:rPr sz="2400" b="1" spc="-10" dirty="0" smtClean="0">
                <a:latin typeface="Times New Roman" pitchFamily="18" charset="0"/>
                <a:cs typeface="Times New Roman" pitchFamily="18" charset="0"/>
              </a:rPr>
              <a:t>ide</a:t>
            </a:r>
            <a:r>
              <a:rPr sz="2400" b="1" spc="10" dirty="0" smtClean="0">
                <a:latin typeface="Times New Roman" pitchFamily="18" charset="0"/>
                <a:cs typeface="Times New Roman" pitchFamily="18" charset="0"/>
              </a:rPr>
              <a:t> </a:t>
            </a:r>
            <a:r>
              <a:rPr sz="2400" b="1" spc="-10" dirty="0">
                <a:latin typeface="Times New Roman" pitchFamily="18" charset="0"/>
                <a:cs typeface="Times New Roman" pitchFamily="18" charset="0"/>
              </a:rPr>
              <a:t>v</a:t>
            </a:r>
            <a:r>
              <a:rPr sz="2400" b="1" spc="-20" dirty="0">
                <a:latin typeface="Times New Roman" pitchFamily="18" charset="0"/>
                <a:cs typeface="Times New Roman" pitchFamily="18" charset="0"/>
              </a:rPr>
              <a:t>i</a:t>
            </a:r>
            <a:r>
              <a:rPr sz="2400" b="1" spc="-15" dirty="0">
                <a:latin typeface="Times New Roman" pitchFamily="18" charset="0"/>
                <a:cs typeface="Times New Roman" pitchFamily="18" charset="0"/>
              </a:rPr>
              <a:t>ew</a:t>
            </a:r>
            <a:endParaRPr sz="2400" dirty="0">
              <a:latin typeface="Times New Roman" pitchFamily="18" charset="0"/>
              <a:cs typeface="Times New Roman" pitchFamily="18" charset="0"/>
            </a:endParaRPr>
          </a:p>
        </p:txBody>
      </p:sp>
      <p:sp>
        <p:nvSpPr>
          <p:cNvPr id="4" name="object 4"/>
          <p:cNvSpPr txBox="1"/>
          <p:nvPr/>
        </p:nvSpPr>
        <p:spPr>
          <a:xfrm>
            <a:off x="5875782" y="4552615"/>
            <a:ext cx="2296618" cy="369332"/>
          </a:xfrm>
          <a:prstGeom prst="rect">
            <a:avLst/>
          </a:prstGeom>
        </p:spPr>
        <p:txBody>
          <a:bodyPr vert="horz" wrap="square" lIns="0" tIns="0" rIns="0" bIns="0" rtlCol="0">
            <a:spAutoFit/>
          </a:bodyPr>
          <a:lstStyle/>
          <a:p>
            <a:pPr marL="12700">
              <a:lnSpc>
                <a:spcPct val="100000"/>
              </a:lnSpc>
            </a:pPr>
            <a:r>
              <a:rPr sz="2400" b="1" spc="-25" dirty="0">
                <a:latin typeface="Times New Roman" pitchFamily="18" charset="0"/>
                <a:cs typeface="Times New Roman" pitchFamily="18" charset="0"/>
              </a:rPr>
              <a:t>B</a:t>
            </a:r>
            <a:r>
              <a:rPr sz="2400" b="1" spc="-15" dirty="0">
                <a:latin typeface="Times New Roman" pitchFamily="18" charset="0"/>
                <a:cs typeface="Times New Roman" pitchFamily="18" charset="0"/>
              </a:rPr>
              <a:t>ack</a:t>
            </a:r>
            <a:r>
              <a:rPr sz="2400" b="1" spc="5" dirty="0">
                <a:latin typeface="Times New Roman" pitchFamily="18" charset="0"/>
                <a:cs typeface="Times New Roman" pitchFamily="18" charset="0"/>
              </a:rPr>
              <a:t> </a:t>
            </a:r>
            <a:r>
              <a:rPr lang="en-US" sz="2400" b="1" spc="-10" dirty="0" smtClean="0">
                <a:latin typeface="Times New Roman" pitchFamily="18" charset="0"/>
                <a:cs typeface="Times New Roman" pitchFamily="18" charset="0"/>
              </a:rPr>
              <a:t>s</a:t>
            </a:r>
            <a:r>
              <a:rPr sz="2400" b="1" spc="-20" dirty="0" smtClean="0">
                <a:latin typeface="Times New Roman" pitchFamily="18" charset="0"/>
                <a:cs typeface="Times New Roman" pitchFamily="18" charset="0"/>
              </a:rPr>
              <a:t>i</a:t>
            </a:r>
            <a:r>
              <a:rPr sz="2400" b="1" spc="-15" dirty="0" smtClean="0">
                <a:latin typeface="Times New Roman" pitchFamily="18" charset="0"/>
                <a:cs typeface="Times New Roman" pitchFamily="18" charset="0"/>
              </a:rPr>
              <a:t>de</a:t>
            </a:r>
            <a:r>
              <a:rPr sz="2400" b="1" dirty="0" smtClean="0">
                <a:latin typeface="Times New Roman" pitchFamily="18" charset="0"/>
                <a:cs typeface="Times New Roman" pitchFamily="18" charset="0"/>
              </a:rPr>
              <a:t> </a:t>
            </a:r>
            <a:r>
              <a:rPr sz="2400" b="1" spc="-20" dirty="0">
                <a:latin typeface="Times New Roman" pitchFamily="18" charset="0"/>
                <a:cs typeface="Times New Roman" pitchFamily="18" charset="0"/>
              </a:rPr>
              <a:t>v</a:t>
            </a:r>
            <a:r>
              <a:rPr sz="2400" b="1" spc="-15" dirty="0">
                <a:latin typeface="Times New Roman" pitchFamily="18" charset="0"/>
                <a:cs typeface="Times New Roman" pitchFamily="18" charset="0"/>
              </a:rPr>
              <a:t>iew</a:t>
            </a:r>
            <a:endParaRPr sz="2400" dirty="0">
              <a:latin typeface="Times New Roman" pitchFamily="18" charset="0"/>
              <a:cs typeface="Times New Roman" pitchFamily="18" charset="0"/>
            </a:endParaRPr>
          </a:p>
        </p:txBody>
      </p:sp>
      <p:sp>
        <p:nvSpPr>
          <p:cNvPr id="5" name="object 5"/>
          <p:cNvSpPr/>
          <p:nvPr/>
        </p:nvSpPr>
        <p:spPr>
          <a:xfrm>
            <a:off x="179387" y="1125600"/>
            <a:ext cx="4321175" cy="31669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57725" y="1125600"/>
            <a:ext cx="4319524" cy="3166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73037" y="5084826"/>
            <a:ext cx="8791575" cy="2889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04887" y="1604899"/>
            <a:ext cx="2232025" cy="2160905"/>
          </a:xfrm>
          <a:custGeom>
            <a:avLst/>
            <a:gdLst/>
            <a:ahLst/>
            <a:cxnLst/>
            <a:rect l="l" t="t" r="r" b="b"/>
            <a:pathLst>
              <a:path w="2232025" h="2160904">
                <a:moveTo>
                  <a:pt x="2138184" y="2127758"/>
                </a:moveTo>
                <a:lnTo>
                  <a:pt x="2135644" y="2129282"/>
                </a:lnTo>
                <a:lnTo>
                  <a:pt x="2135009" y="2131949"/>
                </a:lnTo>
                <a:lnTo>
                  <a:pt x="2134374" y="2134489"/>
                </a:lnTo>
                <a:lnTo>
                  <a:pt x="2135898" y="2137029"/>
                </a:lnTo>
                <a:lnTo>
                  <a:pt x="2232037" y="2160651"/>
                </a:lnTo>
                <a:lnTo>
                  <a:pt x="2231182" y="2157603"/>
                </a:lnTo>
                <a:lnTo>
                  <a:pt x="2222004" y="2157603"/>
                </a:lnTo>
                <a:lnTo>
                  <a:pt x="2209231" y="2145238"/>
                </a:lnTo>
                <a:lnTo>
                  <a:pt x="2138184" y="2127758"/>
                </a:lnTo>
                <a:close/>
              </a:path>
              <a:path w="2232025" h="2160904">
                <a:moveTo>
                  <a:pt x="2209231" y="2145238"/>
                </a:moveTo>
                <a:lnTo>
                  <a:pt x="2222004" y="2157603"/>
                </a:lnTo>
                <a:lnTo>
                  <a:pt x="2224206" y="2155317"/>
                </a:lnTo>
                <a:lnTo>
                  <a:pt x="2220734" y="2155317"/>
                </a:lnTo>
                <a:lnTo>
                  <a:pt x="2218543" y="2147529"/>
                </a:lnTo>
                <a:lnTo>
                  <a:pt x="2209231" y="2145238"/>
                </a:lnTo>
                <a:close/>
              </a:path>
              <a:path w="2232025" h="2160904">
                <a:moveTo>
                  <a:pt x="2202700" y="2063877"/>
                </a:moveTo>
                <a:lnTo>
                  <a:pt x="2200160" y="2064512"/>
                </a:lnTo>
                <a:lnTo>
                  <a:pt x="2197620" y="2065274"/>
                </a:lnTo>
                <a:lnTo>
                  <a:pt x="2196096" y="2067940"/>
                </a:lnTo>
                <a:lnTo>
                  <a:pt x="2196858" y="2070481"/>
                </a:lnTo>
                <a:lnTo>
                  <a:pt x="2216017" y="2138556"/>
                </a:lnTo>
                <a:lnTo>
                  <a:pt x="2228608" y="2150745"/>
                </a:lnTo>
                <a:lnTo>
                  <a:pt x="2222004" y="2157603"/>
                </a:lnTo>
                <a:lnTo>
                  <a:pt x="2231182" y="2157603"/>
                </a:lnTo>
                <a:lnTo>
                  <a:pt x="2206002" y="2067814"/>
                </a:lnTo>
                <a:lnTo>
                  <a:pt x="2205240" y="2065274"/>
                </a:lnTo>
                <a:lnTo>
                  <a:pt x="2202700" y="2063877"/>
                </a:lnTo>
                <a:close/>
              </a:path>
              <a:path w="2232025" h="2160904">
                <a:moveTo>
                  <a:pt x="2218543" y="2147529"/>
                </a:moveTo>
                <a:lnTo>
                  <a:pt x="2220734" y="2155317"/>
                </a:lnTo>
                <a:lnTo>
                  <a:pt x="2226449" y="2149475"/>
                </a:lnTo>
                <a:lnTo>
                  <a:pt x="2218543" y="2147529"/>
                </a:lnTo>
                <a:close/>
              </a:path>
              <a:path w="2232025" h="2160904">
                <a:moveTo>
                  <a:pt x="2216017" y="2138556"/>
                </a:moveTo>
                <a:lnTo>
                  <a:pt x="2218543" y="2147529"/>
                </a:lnTo>
                <a:lnTo>
                  <a:pt x="2226449" y="2149475"/>
                </a:lnTo>
                <a:lnTo>
                  <a:pt x="2220734" y="2155317"/>
                </a:lnTo>
                <a:lnTo>
                  <a:pt x="2224206" y="2155317"/>
                </a:lnTo>
                <a:lnTo>
                  <a:pt x="2228608" y="2150745"/>
                </a:lnTo>
                <a:lnTo>
                  <a:pt x="2216017" y="2138556"/>
                </a:lnTo>
                <a:close/>
              </a:path>
              <a:path w="2232025" h="2160904">
                <a:moveTo>
                  <a:pt x="13598" y="13247"/>
                </a:moveTo>
                <a:lnTo>
                  <a:pt x="16144" y="22329"/>
                </a:lnTo>
                <a:lnTo>
                  <a:pt x="2209231" y="2145238"/>
                </a:lnTo>
                <a:lnTo>
                  <a:pt x="2218543" y="2147529"/>
                </a:lnTo>
                <a:lnTo>
                  <a:pt x="2216017" y="2138556"/>
                </a:lnTo>
                <a:lnTo>
                  <a:pt x="22787" y="15496"/>
                </a:lnTo>
                <a:lnTo>
                  <a:pt x="13598" y="13247"/>
                </a:lnTo>
                <a:close/>
              </a:path>
              <a:path w="2232025" h="2160904">
                <a:moveTo>
                  <a:pt x="0" y="0"/>
                </a:moveTo>
                <a:lnTo>
                  <a:pt x="26746" y="95376"/>
                </a:lnTo>
                <a:lnTo>
                  <a:pt x="29375" y="96900"/>
                </a:lnTo>
                <a:lnTo>
                  <a:pt x="34442" y="95376"/>
                </a:lnTo>
                <a:lnTo>
                  <a:pt x="35915" y="92837"/>
                </a:lnTo>
                <a:lnTo>
                  <a:pt x="16144" y="22329"/>
                </a:lnTo>
                <a:lnTo>
                  <a:pt x="3441" y="10033"/>
                </a:lnTo>
                <a:lnTo>
                  <a:pt x="10058" y="3175"/>
                </a:lnTo>
                <a:lnTo>
                  <a:pt x="12855" y="3175"/>
                </a:lnTo>
                <a:lnTo>
                  <a:pt x="0" y="0"/>
                </a:lnTo>
                <a:close/>
              </a:path>
              <a:path w="2232025" h="2160904">
                <a:moveTo>
                  <a:pt x="12855" y="3175"/>
                </a:moveTo>
                <a:lnTo>
                  <a:pt x="10058" y="3175"/>
                </a:lnTo>
                <a:lnTo>
                  <a:pt x="22787" y="15496"/>
                </a:lnTo>
                <a:lnTo>
                  <a:pt x="93865" y="32892"/>
                </a:lnTo>
                <a:lnTo>
                  <a:pt x="96456" y="31368"/>
                </a:lnTo>
                <a:lnTo>
                  <a:pt x="97701" y="26288"/>
                </a:lnTo>
                <a:lnTo>
                  <a:pt x="96139" y="23622"/>
                </a:lnTo>
                <a:lnTo>
                  <a:pt x="93586" y="23113"/>
                </a:lnTo>
                <a:lnTo>
                  <a:pt x="12855" y="3175"/>
                </a:lnTo>
                <a:close/>
              </a:path>
              <a:path w="2232025" h="2160904">
                <a:moveTo>
                  <a:pt x="10058" y="3175"/>
                </a:moveTo>
                <a:lnTo>
                  <a:pt x="3441" y="10033"/>
                </a:lnTo>
                <a:lnTo>
                  <a:pt x="16144" y="22329"/>
                </a:lnTo>
                <a:lnTo>
                  <a:pt x="13598" y="13247"/>
                </a:lnTo>
                <a:lnTo>
                  <a:pt x="5651" y="11302"/>
                </a:lnTo>
                <a:lnTo>
                  <a:pt x="11379" y="5334"/>
                </a:lnTo>
                <a:lnTo>
                  <a:pt x="12288" y="5334"/>
                </a:lnTo>
                <a:lnTo>
                  <a:pt x="10058" y="3175"/>
                </a:lnTo>
                <a:close/>
              </a:path>
              <a:path w="2232025" h="2160904">
                <a:moveTo>
                  <a:pt x="12288" y="5334"/>
                </a:moveTo>
                <a:lnTo>
                  <a:pt x="11379" y="5334"/>
                </a:lnTo>
                <a:lnTo>
                  <a:pt x="13598" y="13247"/>
                </a:lnTo>
                <a:lnTo>
                  <a:pt x="22787" y="15496"/>
                </a:lnTo>
                <a:lnTo>
                  <a:pt x="12288" y="5334"/>
                </a:lnTo>
                <a:close/>
              </a:path>
              <a:path w="2232025" h="2160904">
                <a:moveTo>
                  <a:pt x="11379" y="5334"/>
                </a:moveTo>
                <a:lnTo>
                  <a:pt x="5651" y="11302"/>
                </a:lnTo>
                <a:lnTo>
                  <a:pt x="13598" y="13247"/>
                </a:lnTo>
                <a:lnTo>
                  <a:pt x="11379" y="5334"/>
                </a:lnTo>
                <a:close/>
              </a:path>
            </a:pathLst>
          </a:custGeom>
          <a:solidFill>
            <a:srgbClr val="FF0000"/>
          </a:solidFill>
        </p:spPr>
        <p:txBody>
          <a:bodyPr wrap="square" lIns="0" tIns="0" rIns="0" bIns="0" rtlCol="0"/>
          <a:lstStyle/>
          <a:p>
            <a:endParaRPr/>
          </a:p>
        </p:txBody>
      </p:sp>
      <p:sp>
        <p:nvSpPr>
          <p:cNvPr id="9" name="object 9"/>
          <p:cNvSpPr txBox="1"/>
          <p:nvPr/>
        </p:nvSpPr>
        <p:spPr>
          <a:xfrm>
            <a:off x="1055319" y="1431076"/>
            <a:ext cx="144780" cy="203835"/>
          </a:xfrm>
          <a:prstGeom prst="rect">
            <a:avLst/>
          </a:prstGeom>
        </p:spPr>
        <p:txBody>
          <a:bodyPr vert="horz" wrap="square" lIns="0" tIns="0" rIns="0" bIns="0" rtlCol="0">
            <a:spAutoFit/>
          </a:bodyPr>
          <a:lstStyle/>
          <a:p>
            <a:pPr marL="12700">
              <a:lnSpc>
                <a:spcPct val="100000"/>
              </a:lnSpc>
            </a:pPr>
            <a:r>
              <a:rPr sz="1400" dirty="0">
                <a:solidFill>
                  <a:srgbClr val="FF0000"/>
                </a:solidFill>
                <a:latin typeface="Arial"/>
                <a:cs typeface="Arial"/>
              </a:rPr>
              <a:t>A</a:t>
            </a:r>
            <a:endParaRPr sz="1400">
              <a:latin typeface="Arial"/>
              <a:cs typeface="Arial"/>
            </a:endParaRPr>
          </a:p>
        </p:txBody>
      </p:sp>
      <p:sp>
        <p:nvSpPr>
          <p:cNvPr id="10" name="object 10"/>
          <p:cNvSpPr txBox="1"/>
          <p:nvPr/>
        </p:nvSpPr>
        <p:spPr>
          <a:xfrm>
            <a:off x="3322446" y="3706408"/>
            <a:ext cx="144780" cy="203835"/>
          </a:xfrm>
          <a:prstGeom prst="rect">
            <a:avLst/>
          </a:prstGeom>
        </p:spPr>
        <p:txBody>
          <a:bodyPr vert="horz" wrap="square" lIns="0" tIns="0" rIns="0" bIns="0" rtlCol="0">
            <a:spAutoFit/>
          </a:bodyPr>
          <a:lstStyle/>
          <a:p>
            <a:pPr marL="12700">
              <a:lnSpc>
                <a:spcPct val="100000"/>
              </a:lnSpc>
            </a:pPr>
            <a:r>
              <a:rPr sz="1400" dirty="0">
                <a:solidFill>
                  <a:srgbClr val="FF0000"/>
                </a:solidFill>
                <a:latin typeface="Arial"/>
                <a:cs typeface="Arial"/>
              </a:rPr>
              <a:t>A</a:t>
            </a:r>
            <a:endParaRPr sz="1400">
              <a:latin typeface="Arial"/>
              <a:cs typeface="Arial"/>
            </a:endParaRPr>
          </a:p>
        </p:txBody>
      </p:sp>
      <p:sp>
        <p:nvSpPr>
          <p:cNvPr id="11" name="object 11"/>
          <p:cNvSpPr txBox="1"/>
          <p:nvPr/>
        </p:nvSpPr>
        <p:spPr>
          <a:xfrm>
            <a:off x="3851920" y="5531702"/>
            <a:ext cx="1872107" cy="369332"/>
          </a:xfrm>
          <a:prstGeom prst="rect">
            <a:avLst/>
          </a:prstGeom>
        </p:spPr>
        <p:txBody>
          <a:bodyPr vert="horz" wrap="square" lIns="0" tIns="0" rIns="0" bIns="0" rtlCol="0">
            <a:spAutoFit/>
          </a:bodyPr>
          <a:lstStyle/>
          <a:p>
            <a:pPr marL="12700">
              <a:lnSpc>
                <a:spcPct val="100000"/>
              </a:lnSpc>
            </a:pPr>
            <a:r>
              <a:rPr sz="2400" b="1" spc="-25" dirty="0">
                <a:latin typeface="Times New Roman" pitchFamily="18" charset="0"/>
                <a:cs typeface="Times New Roman" pitchFamily="18" charset="0"/>
              </a:rPr>
              <a:t>A</a:t>
            </a:r>
            <a:r>
              <a:rPr sz="2400" b="1" spc="-15" dirty="0">
                <a:latin typeface="Times New Roman" pitchFamily="18" charset="0"/>
                <a:cs typeface="Times New Roman" pitchFamily="18" charset="0"/>
              </a:rPr>
              <a:t>-A</a:t>
            </a:r>
            <a:r>
              <a:rPr sz="2400" b="1" spc="35" dirty="0">
                <a:latin typeface="Times New Roman" pitchFamily="18" charset="0"/>
                <a:cs typeface="Times New Roman" pitchFamily="18" charset="0"/>
              </a:rPr>
              <a:t> </a:t>
            </a:r>
            <a:r>
              <a:rPr lang="en-US" sz="2400" b="1" spc="-10" dirty="0">
                <a:latin typeface="Times New Roman" pitchFamily="18" charset="0"/>
                <a:cs typeface="Times New Roman" pitchFamily="18" charset="0"/>
              </a:rPr>
              <a:t>S</a:t>
            </a:r>
            <a:r>
              <a:rPr sz="2400" b="1" spc="-10" dirty="0" smtClean="0">
                <a:latin typeface="Times New Roman" pitchFamily="18" charset="0"/>
                <a:cs typeface="Times New Roman" pitchFamily="18" charset="0"/>
              </a:rPr>
              <a:t>ection</a:t>
            </a:r>
            <a:endParaRPr sz="2400" dirty="0">
              <a:latin typeface="Times New Roman" pitchFamily="18" charset="0"/>
              <a:cs typeface="Times New Roman" pitchFamily="18" charset="0"/>
            </a:endParaRPr>
          </a:p>
        </p:txBody>
      </p:sp>
      <p:pic>
        <p:nvPicPr>
          <p:cNvPr id="12"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3" name="投影片編號版面配置區 12"/>
          <p:cNvSpPr>
            <a:spLocks noGrp="1"/>
          </p:cNvSpPr>
          <p:nvPr>
            <p:ph type="sldNum" sz="quarter" idx="12"/>
          </p:nvPr>
        </p:nvSpPr>
        <p:spPr/>
        <p:txBody>
          <a:bodyPr/>
          <a:lstStyle/>
          <a:p>
            <a:fld id="{E25C3285-3FAB-4576-96CD-965DFBF441FB}" type="slidenum">
              <a:rPr lang="zh-TW" altLang="en-US" smtClean="0"/>
              <a:pPr/>
              <a:t>26</a:t>
            </a:fld>
            <a:endParaRPr lang="zh-TW" altLang="en-US"/>
          </a:p>
        </p:txBody>
      </p:sp>
    </p:spTree>
    <p:extLst>
      <p:ext uri="{BB962C8B-B14F-4D97-AF65-F5344CB8AC3E}">
        <p14:creationId xmlns:p14="http://schemas.microsoft.com/office/powerpoint/2010/main" val="368451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852936"/>
            <a:ext cx="8229600" cy="1143000"/>
          </a:xfrm>
        </p:spPr>
        <p:txBody>
          <a:bodyPr>
            <a:normAutofit/>
          </a:bodyPr>
          <a:lstStyle/>
          <a:p>
            <a:pPr marL="0" indent="0"/>
            <a:r>
              <a:rPr lang="en-US" altLang="zh-TW" sz="4000" b="1" dirty="0">
                <a:latin typeface="Times New Roman" pitchFamily="18" charset="0"/>
                <a:ea typeface="標楷體" pitchFamily="65" charset="-120"/>
                <a:cs typeface="Times New Roman" pitchFamily="18" charset="0"/>
              </a:rPr>
              <a:t>D. </a:t>
            </a:r>
            <a:r>
              <a:rPr lang="en-US" altLang="zh-TW" sz="4000" b="1" u="sng" dirty="0">
                <a:latin typeface="Times New Roman" pitchFamily="18" charset="0"/>
                <a:ea typeface="標楷體" pitchFamily="65" charset="-120"/>
                <a:cs typeface="Times New Roman" pitchFamily="18" charset="0"/>
              </a:rPr>
              <a:t>Financial Results</a:t>
            </a: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27</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77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392"/>
            <a:ext cx="9144000" cy="1008112"/>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altLang="zh-TW" sz="3200" b="1" dirty="0" smtClean="0">
                <a:latin typeface="Times New Roman" pitchFamily="18" charset="0"/>
                <a:ea typeface="標楷體" pitchFamily="65" charset="-120"/>
                <a:cs typeface="Times New Roman" pitchFamily="18" charset="0"/>
              </a:rPr>
              <a:t>  Financial Results</a:t>
            </a:r>
            <a:br>
              <a:rPr lang="en-US" altLang="zh-TW" sz="3200" b="1" dirty="0" smtClean="0">
                <a:latin typeface="Times New Roman" pitchFamily="18" charset="0"/>
                <a:ea typeface="標楷體" pitchFamily="65" charset="-120"/>
                <a:cs typeface="Times New Roman" pitchFamily="18" charset="0"/>
              </a:rPr>
            </a:br>
            <a:r>
              <a:rPr lang="en-US" altLang="zh-TW" sz="3200" b="1" dirty="0" smtClean="0">
                <a:latin typeface="Times New Roman" pitchFamily="18" charset="0"/>
                <a:ea typeface="標楷體" pitchFamily="65" charset="-120"/>
                <a:cs typeface="Times New Roman" pitchFamily="18" charset="0"/>
              </a:rPr>
              <a:t>  (</a:t>
            </a:r>
            <a:r>
              <a:rPr lang="en-US" altLang="zh-TW" sz="3200" b="1" dirty="0">
                <a:latin typeface="Times New Roman" pitchFamily="18" charset="0"/>
                <a:ea typeface="標楷體" pitchFamily="65" charset="-120"/>
                <a:cs typeface="Times New Roman" pitchFamily="18" charset="0"/>
              </a:rPr>
              <a:t>Consolidated Monthly Revenue </a:t>
            </a:r>
            <a:r>
              <a:rPr lang="en-US" altLang="zh-TW" sz="3200" b="1" dirty="0" smtClean="0">
                <a:latin typeface="Times New Roman" pitchFamily="18" charset="0"/>
                <a:ea typeface="標楷體" pitchFamily="65" charset="-120"/>
                <a:cs typeface="Times New Roman" pitchFamily="18" charset="0"/>
              </a:rPr>
              <a:t>Trend)</a:t>
            </a:r>
            <a:endParaRPr lang="zh-TW" altLang="en-US" sz="3200" b="1" dirty="0"/>
          </a:p>
        </p:txBody>
      </p:sp>
      <p:pic>
        <p:nvPicPr>
          <p:cNvPr id="4"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E25C3285-3FAB-4576-96CD-965DFBF441FB}" type="slidenum">
              <a:rPr lang="zh-TW" altLang="en-US" smtClean="0"/>
              <a:pPr/>
              <a:t>28</a:t>
            </a:fld>
            <a:endParaRPr lang="zh-TW" altLang="en-US"/>
          </a:p>
        </p:txBody>
      </p:sp>
      <p:graphicFrame>
        <p:nvGraphicFramePr>
          <p:cNvPr id="6" name="圖表 5"/>
          <p:cNvGraphicFramePr/>
          <p:nvPr>
            <p:extLst>
              <p:ext uri="{D42A27DB-BD31-4B8C-83A1-F6EECF244321}">
                <p14:modId xmlns:p14="http://schemas.microsoft.com/office/powerpoint/2010/main" val="2155659404"/>
              </p:ext>
            </p:extLst>
          </p:nvPr>
        </p:nvGraphicFramePr>
        <p:xfrm>
          <a:off x="395536" y="1196752"/>
          <a:ext cx="8136904" cy="4955084"/>
        </p:xfrm>
        <a:graphic>
          <a:graphicData uri="http://schemas.openxmlformats.org/drawingml/2006/chart">
            <c:chart xmlns:c="http://schemas.openxmlformats.org/drawingml/2006/chart" xmlns:r="http://schemas.openxmlformats.org/officeDocument/2006/relationships" r:id="rId3"/>
          </a:graphicData>
        </a:graphic>
      </p:graphicFrame>
      <p:sp>
        <p:nvSpPr>
          <p:cNvPr id="8" name="向右箭號 7"/>
          <p:cNvSpPr/>
          <p:nvPr/>
        </p:nvSpPr>
        <p:spPr>
          <a:xfrm rot="20100000" flipV="1">
            <a:off x="5406292" y="1950807"/>
            <a:ext cx="1935421"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9" name="文字方塊 8"/>
          <p:cNvSpPr txBox="1"/>
          <p:nvPr/>
        </p:nvSpPr>
        <p:spPr>
          <a:xfrm>
            <a:off x="395536" y="1268760"/>
            <a:ext cx="1008112" cy="276999"/>
          </a:xfrm>
          <a:prstGeom prst="rect">
            <a:avLst/>
          </a:prstGeom>
          <a:noFill/>
        </p:spPr>
        <p:txBody>
          <a:bodyPr wrap="square" rtlCol="0">
            <a:spAutoFit/>
          </a:bodyPr>
          <a:lstStyle/>
          <a:p>
            <a:r>
              <a:rPr lang="en-US" altLang="zh-TW" sz="1200" dirty="0" smtClean="0">
                <a:latin typeface="Times New Roman" pitchFamily="18" charset="0"/>
                <a:ea typeface="標楷體" pitchFamily="65" charset="-120"/>
                <a:cs typeface="Times New Roman" pitchFamily="18" charset="0"/>
              </a:rPr>
              <a:t>NTD,000</a:t>
            </a:r>
            <a:endParaRPr lang="zh-TW" altLang="en-US" sz="12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投影片編號版面配置區 1"/>
          <p:cNvSpPr>
            <a:spLocks noGrp="1"/>
          </p:cNvSpPr>
          <p:nvPr>
            <p:ph type="sldNum" sz="quarter" idx="12"/>
          </p:nvPr>
        </p:nvSpPr>
        <p:spPr>
          <a:noFill/>
        </p:spPr>
        <p:txBody>
          <a:bodyPr/>
          <a:lstStyle/>
          <a:p>
            <a:fld id="{6E8EC1A6-E849-45E6-84FD-353C0616531A}" type="slidenum">
              <a:rPr lang="en-US" altLang="zh-TW" smtClean="0">
                <a:ea typeface="新細明體" charset="-120"/>
              </a:rPr>
              <a:pPr/>
              <a:t>29</a:t>
            </a:fld>
            <a:endParaRPr lang="en-US" altLang="zh-TW" smtClean="0">
              <a:ea typeface="新細明體" charset="-120"/>
            </a:endParaRPr>
          </a:p>
        </p:txBody>
      </p:sp>
      <p:graphicFrame>
        <p:nvGraphicFramePr>
          <p:cNvPr id="2050" name="Object 3"/>
          <p:cNvGraphicFramePr>
            <a:graphicFrameLocks noGrp="1"/>
          </p:cNvGraphicFramePr>
          <p:nvPr>
            <p:extLst>
              <p:ext uri="{D42A27DB-BD31-4B8C-83A1-F6EECF244321}">
                <p14:modId xmlns:p14="http://schemas.microsoft.com/office/powerpoint/2010/main" val="357170208"/>
              </p:ext>
            </p:extLst>
          </p:nvPr>
        </p:nvGraphicFramePr>
        <p:xfrm>
          <a:off x="342900" y="901700"/>
          <a:ext cx="8477250" cy="5394325"/>
        </p:xfrm>
        <a:graphic>
          <a:graphicData uri="http://schemas.openxmlformats.org/presentationml/2006/ole">
            <mc:AlternateContent xmlns:mc="http://schemas.openxmlformats.org/markup-compatibility/2006">
              <mc:Choice xmlns:v="urn:schemas-microsoft-com:vml" Requires="v">
                <p:oleObj spid="_x0000_s13525" name="工作表" r:id="rId3" imgW="11915775" imgH="4733806" progId="Excel.Sheet.8">
                  <p:embed/>
                </p:oleObj>
              </mc:Choice>
              <mc:Fallback>
                <p:oleObj name="工作表" r:id="rId3" imgW="11915775" imgH="4733806" progId="Excel.Sheet.8">
                  <p:embed/>
                  <p:pic>
                    <p:nvPicPr>
                      <p:cNvPr id="0" name="Picture 2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901700"/>
                        <a:ext cx="8477250" cy="539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17012" y="0"/>
            <a:ext cx="9161011" cy="692696"/>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ea typeface="標楷體" pitchFamily="65" charset="-120"/>
                <a:cs typeface="Times New Roman" pitchFamily="18" charset="0"/>
              </a:rPr>
              <a:t>  Financial </a:t>
            </a:r>
            <a:r>
              <a:rPr lang="en-US" altLang="zh-TW" sz="3200" b="1" dirty="0">
                <a:latin typeface="Times New Roman" pitchFamily="18" charset="0"/>
                <a:ea typeface="標楷體" pitchFamily="65" charset="-120"/>
                <a:cs typeface="Times New Roman" pitchFamily="18" charset="0"/>
              </a:rPr>
              <a:t>Results</a:t>
            </a:r>
            <a:r>
              <a:rPr lang="en-US" altLang="zh-TW" sz="2800" b="1" dirty="0">
                <a:latin typeface="Times New Roman" pitchFamily="18" charset="0"/>
                <a:ea typeface="標楷體" pitchFamily="65" charset="-120"/>
                <a:cs typeface="Times New Roman" pitchFamily="18" charset="0"/>
              </a:rPr>
              <a:t>(Consolidated Income Statement)</a:t>
            </a:r>
            <a:endParaRPr lang="zh-TW" altLang="en-US" sz="2800" b="1" dirty="0"/>
          </a:p>
        </p:txBody>
      </p:sp>
      <p:pic>
        <p:nvPicPr>
          <p:cNvPr id="7" name="圖片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4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315" y="3656943"/>
            <a:ext cx="2646173"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4693" y="-23572"/>
            <a:ext cx="9144000" cy="736727"/>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altLang="zh-TW" sz="3200" b="1" dirty="0" smtClean="0">
                <a:latin typeface="Times New Roman" pitchFamily="18" charset="0"/>
                <a:cs typeface="Times New Roman" pitchFamily="18" charset="0"/>
              </a:rPr>
              <a:t>  ON </a:t>
            </a:r>
            <a:r>
              <a:rPr lang="en-US" altLang="zh-TW" sz="3200" b="1" dirty="0">
                <a:latin typeface="Times New Roman" pitchFamily="18" charset="0"/>
                <a:cs typeface="Times New Roman" pitchFamily="18" charset="0"/>
              </a:rPr>
              <a:t>Semiconductor </a:t>
            </a:r>
            <a:r>
              <a:rPr lang="en-US" altLang="zh-TW" sz="3200" b="1" dirty="0" smtClean="0">
                <a:latin typeface="Times New Roman" pitchFamily="18" charset="0"/>
                <a:cs typeface="Times New Roman" pitchFamily="18" charset="0"/>
              </a:rPr>
              <a:t>2017 </a:t>
            </a:r>
            <a:r>
              <a:rPr lang="en-US" altLang="zh-TW" sz="3200" b="1" dirty="0">
                <a:latin typeface="Times New Roman" pitchFamily="18" charset="0"/>
                <a:cs typeface="Times New Roman" pitchFamily="18" charset="0"/>
              </a:rPr>
              <a:t>Supplier Award </a:t>
            </a:r>
            <a:endParaRPr lang="zh-TW" altLang="en-US" sz="3200" b="1"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3</a:t>
            </a:fld>
            <a:endParaRPr lang="zh-TW" altLang="en-US"/>
          </a:p>
        </p:txBody>
      </p:sp>
      <p:sp>
        <p:nvSpPr>
          <p:cNvPr id="5" name="內容版面配置區 2"/>
          <p:cNvSpPr txBox="1">
            <a:spLocks/>
          </p:cNvSpPr>
          <p:nvPr/>
        </p:nvSpPr>
        <p:spPr>
          <a:xfrm>
            <a:off x="470111" y="1901251"/>
            <a:ext cx="8082920" cy="42863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4000" b="1" dirty="0">
                <a:latin typeface="Times New Roman" pitchFamily="18" charset="0"/>
                <a:ea typeface="標楷體" pitchFamily="65" charset="-120"/>
                <a:cs typeface="Times New Roman" pitchFamily="18" charset="0"/>
              </a:rPr>
              <a:t>CWTC wins </a:t>
            </a:r>
            <a:r>
              <a:rPr lang="en-US" altLang="zh-TW" sz="4000" b="1" dirty="0" smtClean="0">
                <a:latin typeface="Times New Roman" pitchFamily="18" charset="0"/>
                <a:ea typeface="標楷體" pitchFamily="65" charset="-120"/>
                <a:cs typeface="Times New Roman" pitchFamily="18" charset="0"/>
              </a:rPr>
              <a:t>the supplier </a:t>
            </a:r>
            <a:r>
              <a:rPr lang="en-US" altLang="zh-TW" sz="4000" b="1" dirty="0">
                <a:latin typeface="Times New Roman" pitchFamily="18" charset="0"/>
                <a:ea typeface="標楷體" pitchFamily="65" charset="-120"/>
                <a:cs typeface="Times New Roman" pitchFamily="18" charset="0"/>
              </a:rPr>
              <a:t>excellence </a:t>
            </a:r>
            <a:r>
              <a:rPr lang="en-US" altLang="zh-TW" sz="4000" b="1" dirty="0" smtClean="0">
                <a:latin typeface="Times New Roman" pitchFamily="18" charset="0"/>
                <a:ea typeface="標楷體" pitchFamily="65" charset="-120"/>
                <a:cs typeface="Times New Roman" pitchFamily="18" charset="0"/>
              </a:rPr>
              <a:t>awards of ON Semiconductor </a:t>
            </a:r>
            <a:r>
              <a:rPr lang="en-US" altLang="zh-TW" sz="4000" b="1" dirty="0">
                <a:latin typeface="Times New Roman" pitchFamily="18" charset="0"/>
                <a:ea typeface="標楷體" pitchFamily="65" charset="-120"/>
                <a:cs typeface="Times New Roman" pitchFamily="18" charset="0"/>
              </a:rPr>
              <a:t>2017. </a:t>
            </a:r>
            <a:r>
              <a:rPr lang="en-US" altLang="zh-TW" sz="2000" b="1" dirty="0">
                <a:latin typeface="Times New Roman" pitchFamily="18" charset="0"/>
                <a:ea typeface="標楷體" pitchFamily="65" charset="-120"/>
                <a:cs typeface="Times New Roman" pitchFamily="18" charset="0"/>
              </a:rPr>
              <a:t>(http://www.onsemi.com/PowerSolutions/newsItem.do?article=4056</a:t>
            </a:r>
            <a:r>
              <a:rPr lang="en-US" altLang="zh-TW" sz="2000" b="1" dirty="0" smtClean="0">
                <a:latin typeface="Times New Roman" pitchFamily="18" charset="0"/>
                <a:ea typeface="標楷體" pitchFamily="65" charset="-120"/>
                <a:cs typeface="Times New Roman" pitchFamily="18" charset="0"/>
              </a:rPr>
              <a:t>)</a:t>
            </a:r>
            <a:endParaRPr lang="zh-TW" altLang="en-US" sz="2000" b="1" dirty="0">
              <a:latin typeface="Times New Roman" pitchFamily="18" charset="0"/>
              <a:ea typeface="標楷體" pitchFamily="65" charset="-120"/>
              <a:cs typeface="Times New Roman" pitchFamily="18" charset="0"/>
            </a:endParaRPr>
          </a:p>
        </p:txBody>
      </p:sp>
      <p:pic>
        <p:nvPicPr>
          <p:cNvPr id="6"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7267537" y="5944630"/>
            <a:ext cx="625677" cy="246221"/>
          </a:xfrm>
          <a:prstGeom prst="rect">
            <a:avLst/>
          </a:prstGeom>
          <a:noFill/>
        </p:spPr>
        <p:txBody>
          <a:bodyPr wrap="square" rtlCol="0">
            <a:spAutoFit/>
          </a:bodyPr>
          <a:lstStyle/>
          <a:p>
            <a:r>
              <a:rPr lang="en-US" altLang="zh-TW" sz="1000" b="1" dirty="0" smtClean="0">
                <a:latin typeface="Times New Roman" pitchFamily="18" charset="0"/>
                <a:cs typeface="Times New Roman" pitchFamily="18" charset="0"/>
              </a:rPr>
              <a:t>CWTC</a:t>
            </a:r>
            <a:endParaRPr lang="zh-TW" altLang="en-US" sz="1000" b="1" dirty="0">
              <a:latin typeface="Times New Roman" pitchFamily="18" charset="0"/>
              <a:cs typeface="Times New Roman" pitchFamily="18" charset="0"/>
            </a:endParaRPr>
          </a:p>
        </p:txBody>
      </p:sp>
    </p:spTree>
    <p:extLst>
      <p:ext uri="{BB962C8B-B14F-4D97-AF65-F5344CB8AC3E}">
        <p14:creationId xmlns:p14="http://schemas.microsoft.com/office/powerpoint/2010/main" val="252902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投影片編號版面配置區 1"/>
          <p:cNvSpPr>
            <a:spLocks noGrp="1"/>
          </p:cNvSpPr>
          <p:nvPr>
            <p:ph type="sldNum" sz="quarter" idx="12"/>
          </p:nvPr>
        </p:nvSpPr>
        <p:spPr>
          <a:noFill/>
        </p:spPr>
        <p:txBody>
          <a:bodyPr/>
          <a:lstStyle/>
          <a:p>
            <a:fld id="{6E8EC1A6-E849-45E6-84FD-353C0616531A}" type="slidenum">
              <a:rPr lang="en-US" altLang="zh-TW" smtClean="0">
                <a:ea typeface="新細明體" charset="-120"/>
              </a:rPr>
              <a:pPr/>
              <a:t>30</a:t>
            </a:fld>
            <a:endParaRPr lang="en-US" altLang="zh-TW" smtClean="0">
              <a:ea typeface="新細明體" charset="-120"/>
            </a:endParaRPr>
          </a:p>
        </p:txBody>
      </p:sp>
      <p:graphicFrame>
        <p:nvGraphicFramePr>
          <p:cNvPr id="2050" name="Object 3"/>
          <p:cNvGraphicFramePr>
            <a:graphicFrameLocks noGrp="1"/>
          </p:cNvGraphicFramePr>
          <p:nvPr>
            <p:extLst>
              <p:ext uri="{D42A27DB-BD31-4B8C-83A1-F6EECF244321}">
                <p14:modId xmlns:p14="http://schemas.microsoft.com/office/powerpoint/2010/main" val="453518041"/>
              </p:ext>
            </p:extLst>
          </p:nvPr>
        </p:nvGraphicFramePr>
        <p:xfrm>
          <a:off x="354013" y="828675"/>
          <a:ext cx="8466137" cy="5180013"/>
        </p:xfrm>
        <a:graphic>
          <a:graphicData uri="http://schemas.openxmlformats.org/presentationml/2006/ole">
            <mc:AlternateContent xmlns:mc="http://schemas.openxmlformats.org/markup-compatibility/2006">
              <mc:Choice xmlns:v="urn:schemas-microsoft-com:vml" Requires="v">
                <p:oleObj spid="_x0000_s14549" name="工作表" r:id="rId3" imgW="7734300" imgH="3857625" progId="Excel.Sheet.8">
                  <p:embed/>
                </p:oleObj>
              </mc:Choice>
              <mc:Fallback>
                <p:oleObj name="工作表" r:id="rId3" imgW="7734300" imgH="3857625" progId="Excel.Sheet.8">
                  <p:embed/>
                  <p:pic>
                    <p:nvPicPr>
                      <p:cNvPr id="0" name="Picture 2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828675"/>
                        <a:ext cx="8466137" cy="5180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0" y="0"/>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ea typeface="標楷體" pitchFamily="65" charset="-120"/>
                <a:cs typeface="Times New Roman" pitchFamily="18" charset="0"/>
              </a:rPr>
              <a:t>  Financial </a:t>
            </a:r>
            <a:r>
              <a:rPr lang="en-US" altLang="zh-TW" sz="3200" b="1" dirty="0">
                <a:latin typeface="Times New Roman" pitchFamily="18" charset="0"/>
                <a:ea typeface="標楷體" pitchFamily="65" charset="-120"/>
                <a:cs typeface="Times New Roman" pitchFamily="18" charset="0"/>
              </a:rPr>
              <a:t>Results</a:t>
            </a:r>
            <a:r>
              <a:rPr lang="en-US" altLang="zh-TW" sz="2800" b="1" dirty="0">
                <a:latin typeface="Times New Roman" pitchFamily="18" charset="0"/>
                <a:ea typeface="標楷體" pitchFamily="65" charset="-120"/>
                <a:cs typeface="Times New Roman" pitchFamily="18" charset="0"/>
              </a:rPr>
              <a:t>(Consolidated Income Statement)</a:t>
            </a:r>
            <a:endParaRPr lang="zh-TW" altLang="en-US" sz="2800" b="1" dirty="0"/>
          </a:p>
        </p:txBody>
      </p:sp>
      <p:pic>
        <p:nvPicPr>
          <p:cNvPr id="7" name="圖片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33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投影片編號版面配置區 1"/>
          <p:cNvSpPr>
            <a:spLocks noGrp="1"/>
          </p:cNvSpPr>
          <p:nvPr>
            <p:ph type="sldNum" sz="quarter" idx="12"/>
          </p:nvPr>
        </p:nvSpPr>
        <p:spPr>
          <a:noFill/>
        </p:spPr>
        <p:txBody>
          <a:bodyPr/>
          <a:lstStyle/>
          <a:p>
            <a:fld id="{2CF88913-B5DC-434F-8679-9DC68BD17863}" type="slidenum">
              <a:rPr lang="en-US" altLang="zh-TW" smtClean="0">
                <a:ea typeface="新細明體" charset="-120"/>
              </a:rPr>
              <a:pPr/>
              <a:t>31</a:t>
            </a:fld>
            <a:endParaRPr lang="en-US" altLang="zh-TW" smtClean="0">
              <a:ea typeface="新細明體" charset="-120"/>
            </a:endParaRPr>
          </a:p>
        </p:txBody>
      </p:sp>
      <p:graphicFrame>
        <p:nvGraphicFramePr>
          <p:cNvPr id="3074" name="Object 2"/>
          <p:cNvGraphicFramePr>
            <a:graphicFrameLocks noGrp="1" noChangeAspect="1"/>
          </p:cNvGraphicFramePr>
          <p:nvPr>
            <p:extLst>
              <p:ext uri="{D42A27DB-BD31-4B8C-83A1-F6EECF244321}">
                <p14:modId xmlns:p14="http://schemas.microsoft.com/office/powerpoint/2010/main" val="2744380476"/>
              </p:ext>
            </p:extLst>
          </p:nvPr>
        </p:nvGraphicFramePr>
        <p:xfrm>
          <a:off x="251520" y="867576"/>
          <a:ext cx="8568952" cy="5513752"/>
        </p:xfrm>
        <a:graphic>
          <a:graphicData uri="http://schemas.openxmlformats.org/presentationml/2006/ole">
            <mc:AlternateContent xmlns:mc="http://schemas.openxmlformats.org/markup-compatibility/2006">
              <mc:Choice xmlns:v="urn:schemas-microsoft-com:vml" Requires="v">
                <p:oleObj spid="_x0000_s15573" name="工作表" r:id="rId3" imgW="7239000" imgH="3695819" progId="Excel.Sheet.8">
                  <p:embed/>
                </p:oleObj>
              </mc:Choice>
              <mc:Fallback>
                <p:oleObj name="工作表" r:id="rId3" imgW="7239000" imgH="3695819" progId="Excel.Sheet.8">
                  <p:embed/>
                  <p:pic>
                    <p:nvPicPr>
                      <p:cNvPr id="0" name="Picture 2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67576"/>
                        <a:ext cx="8568952" cy="5513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3812" y="0"/>
            <a:ext cx="9147812" cy="54868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cs typeface="Times New Roman" pitchFamily="18" charset="0"/>
              </a:rPr>
              <a:t>  Consolidated </a:t>
            </a:r>
            <a:r>
              <a:rPr lang="en-US" altLang="zh-TW" sz="3200" b="1" dirty="0">
                <a:latin typeface="Times New Roman" pitchFamily="18" charset="0"/>
                <a:cs typeface="Times New Roman" pitchFamily="18" charset="0"/>
              </a:rPr>
              <a:t>Balance Sheet </a:t>
            </a:r>
            <a:r>
              <a:rPr lang="en-US" altLang="zh-TW" sz="3200" b="1" dirty="0" smtClean="0">
                <a:latin typeface="Times New Roman" pitchFamily="18" charset="0"/>
                <a:cs typeface="Times New Roman" pitchFamily="18" charset="0"/>
              </a:rPr>
              <a:t>Summary</a:t>
            </a:r>
            <a:endParaRPr lang="zh-TW" altLang="en-US" sz="3200" b="1" dirty="0">
              <a:solidFill>
                <a:srgbClr val="002060"/>
              </a:solidFill>
              <a:latin typeface="Times New Roman" pitchFamily="18" charset="0"/>
              <a:cs typeface="Times New Roman" pitchFamily="18" charset="0"/>
            </a:endParaRPr>
          </a:p>
        </p:txBody>
      </p:sp>
      <p:pic>
        <p:nvPicPr>
          <p:cNvPr id="7" name="圖片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830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74" y="0"/>
            <a:ext cx="9138426" cy="620688"/>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altLang="zh-TW" sz="3200" b="1" dirty="0" smtClean="0">
                <a:latin typeface="Times New Roman" pitchFamily="18" charset="0"/>
                <a:ea typeface="標楷體" pitchFamily="65" charset="-120"/>
                <a:cs typeface="Times New Roman" pitchFamily="18" charset="0"/>
              </a:rPr>
              <a:t>  Products Percentage – 1 (Application</a:t>
            </a:r>
            <a:r>
              <a:rPr lang="en-US" altLang="zh-TW" sz="3200" b="1" dirty="0">
                <a:latin typeface="Times New Roman" pitchFamily="18" charset="0"/>
                <a:ea typeface="標楷體" pitchFamily="65" charset="-120"/>
                <a:cs typeface="Times New Roman" pitchFamily="18" charset="0"/>
              </a:rPr>
              <a:t>)</a:t>
            </a:r>
            <a:endParaRPr lang="zh-TW" altLang="en-US" sz="3200" b="1" dirty="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F0F4B8EC-1CFD-4A34-BB96-26ED0DEB4AA2}" type="slidenum">
              <a:rPr lang="zh-TW" altLang="en-US" smtClean="0"/>
              <a:pPr/>
              <a:t>32</a:t>
            </a:fld>
            <a:endParaRPr lang="zh-TW" altLang="en-US"/>
          </a:p>
        </p:txBody>
      </p:sp>
      <p:sp>
        <p:nvSpPr>
          <p:cNvPr id="10" name="文字方塊 9"/>
          <p:cNvSpPr txBox="1"/>
          <p:nvPr/>
        </p:nvSpPr>
        <p:spPr>
          <a:xfrm>
            <a:off x="3995936" y="5076034"/>
            <a:ext cx="4824536" cy="461665"/>
          </a:xfrm>
          <a:prstGeom prst="rect">
            <a:avLst/>
          </a:prstGeom>
          <a:noFill/>
        </p:spPr>
        <p:txBody>
          <a:bodyPr wrap="square" rtlCol="0">
            <a:spAutoFit/>
          </a:bodyPr>
          <a:lstStyle/>
          <a:p>
            <a:pPr algn="r"/>
            <a:r>
              <a:rPr lang="zh-TW" altLang="en-US" sz="2400" dirty="0" smtClean="0">
                <a:latin typeface="Times New Roman" pitchFamily="18" charset="0"/>
                <a:ea typeface="標楷體" pitchFamily="65" charset="-120"/>
                <a:cs typeface="Times New Roman" pitchFamily="18" charset="0"/>
              </a:rPr>
              <a:t>*</a:t>
            </a:r>
            <a:r>
              <a:rPr lang="en-US" altLang="zh-TW" sz="2400" dirty="0">
                <a:latin typeface="Times New Roman" pitchFamily="18" charset="0"/>
                <a:ea typeface="標楷體" pitchFamily="65" charset="-120"/>
                <a:cs typeface="Times New Roman" pitchFamily="18" charset="0"/>
              </a:rPr>
              <a:t>Classified by sales amount (US$)</a:t>
            </a:r>
            <a:endParaRPr lang="zh-TW" altLang="en-US" sz="2400" dirty="0">
              <a:latin typeface="Times New Roman" pitchFamily="18" charset="0"/>
              <a:ea typeface="標楷體" pitchFamily="65" charset="-120"/>
              <a:cs typeface="Times New Roman" pitchFamily="18" charset="0"/>
            </a:endParaRPr>
          </a:p>
        </p:txBody>
      </p:sp>
      <p:sp>
        <p:nvSpPr>
          <p:cNvPr id="11" name="文字方塊 10"/>
          <p:cNvSpPr txBox="1"/>
          <p:nvPr/>
        </p:nvSpPr>
        <p:spPr>
          <a:xfrm>
            <a:off x="2113096" y="5551671"/>
            <a:ext cx="7848872" cy="1200329"/>
          </a:xfrm>
          <a:prstGeom prst="rect">
            <a:avLst/>
          </a:prstGeom>
          <a:noFill/>
        </p:spPr>
        <p:txBody>
          <a:bodyPr wrap="square" rtlCol="0">
            <a:spAutoFit/>
          </a:bodyPr>
          <a:lstStyle/>
          <a:p>
            <a:pPr>
              <a:lnSpc>
                <a:spcPct val="150000"/>
              </a:lnSpc>
            </a:pPr>
            <a:r>
              <a:rPr lang="en-US" altLang="zh-TW" sz="2400" dirty="0" smtClean="0">
                <a:latin typeface="Times New Roman" pitchFamily="18" charset="0"/>
                <a:ea typeface="標楷體" pitchFamily="65" charset="-120"/>
                <a:cs typeface="Times New Roman" pitchFamily="18" charset="0"/>
              </a:rPr>
              <a:t>IC</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SOP</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TSSOP</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TSOP</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QFP</a:t>
            </a:r>
          </a:p>
          <a:p>
            <a:pPr>
              <a:lnSpc>
                <a:spcPct val="150000"/>
              </a:lnSpc>
            </a:pPr>
            <a:r>
              <a:rPr lang="en-US" altLang="zh-TW" sz="2400" dirty="0" smtClean="0">
                <a:latin typeface="Times New Roman" pitchFamily="18" charset="0"/>
                <a:ea typeface="標楷體" pitchFamily="65" charset="-120"/>
                <a:cs typeface="Times New Roman" pitchFamily="18" charset="0"/>
              </a:rPr>
              <a:t>Discrete</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SOT</a:t>
            </a:r>
            <a:endParaRPr lang="zh-TW" altLang="en-US" sz="2400" dirty="0">
              <a:latin typeface="Times New Roman" pitchFamily="18" charset="0"/>
              <a:ea typeface="標楷體" pitchFamily="65" charset="-120"/>
              <a:cs typeface="Times New Roman" pitchFamily="18" charset="0"/>
            </a:endParaRPr>
          </a:p>
        </p:txBody>
      </p:sp>
      <p:graphicFrame>
        <p:nvGraphicFramePr>
          <p:cNvPr id="7" name="圖表 6"/>
          <p:cNvGraphicFramePr>
            <a:graphicFrameLocks noGrp="1"/>
          </p:cNvGraphicFramePr>
          <p:nvPr>
            <p:extLst>
              <p:ext uri="{D42A27DB-BD31-4B8C-83A1-F6EECF244321}">
                <p14:modId xmlns:p14="http://schemas.microsoft.com/office/powerpoint/2010/main" val="1055583787"/>
              </p:ext>
            </p:extLst>
          </p:nvPr>
        </p:nvGraphicFramePr>
        <p:xfrm>
          <a:off x="809835" y="764705"/>
          <a:ext cx="7951965" cy="4772994"/>
        </p:xfrm>
        <a:graphic>
          <a:graphicData uri="http://schemas.openxmlformats.org/drawingml/2006/chart">
            <c:chart xmlns:c="http://schemas.openxmlformats.org/drawingml/2006/chart" xmlns:r="http://schemas.openxmlformats.org/officeDocument/2006/relationships" r:id="rId2"/>
          </a:graphicData>
        </a:graphic>
      </p:graphicFrame>
      <p:pic>
        <p:nvPicPr>
          <p:cNvPr id="8"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41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427"/>
            <a:ext cx="9144000" cy="622115"/>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altLang="zh-TW" sz="3200" b="1" dirty="0" smtClean="0">
                <a:latin typeface="Times New Roman" pitchFamily="18" charset="0"/>
                <a:ea typeface="標楷體" pitchFamily="65" charset="-120"/>
                <a:cs typeface="Times New Roman" pitchFamily="18" charset="0"/>
              </a:rPr>
              <a:t>  Products </a:t>
            </a:r>
            <a:r>
              <a:rPr lang="en-US" altLang="zh-TW" sz="3200" b="1" dirty="0">
                <a:latin typeface="Times New Roman" pitchFamily="18" charset="0"/>
                <a:ea typeface="標楷體" pitchFamily="65" charset="-120"/>
                <a:cs typeface="Times New Roman" pitchFamily="18" charset="0"/>
              </a:rPr>
              <a:t>Percentage – 2 </a:t>
            </a:r>
            <a:r>
              <a:rPr lang="en-US" altLang="zh-TW" sz="3200" b="1" dirty="0" smtClean="0">
                <a:latin typeface="Times New Roman" pitchFamily="18" charset="0"/>
                <a:ea typeface="標楷體" pitchFamily="65" charset="-120"/>
                <a:cs typeface="Times New Roman" pitchFamily="18" charset="0"/>
              </a:rPr>
              <a:t>(Process)</a:t>
            </a:r>
            <a:endParaRPr lang="zh-TW" altLang="en-US" sz="3200" b="1" dirty="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F0F4B8EC-1CFD-4A34-BB96-26ED0DEB4AA2}" type="slidenum">
              <a:rPr lang="zh-TW" altLang="en-US" smtClean="0"/>
              <a:pPr/>
              <a:t>33</a:t>
            </a:fld>
            <a:endParaRPr lang="zh-TW" altLang="en-US"/>
          </a:p>
        </p:txBody>
      </p:sp>
      <p:sp>
        <p:nvSpPr>
          <p:cNvPr id="10" name="文字方塊 9"/>
          <p:cNvSpPr txBox="1"/>
          <p:nvPr/>
        </p:nvSpPr>
        <p:spPr>
          <a:xfrm>
            <a:off x="3707904" y="5855786"/>
            <a:ext cx="5060973" cy="461665"/>
          </a:xfrm>
          <a:prstGeom prst="rect">
            <a:avLst/>
          </a:prstGeom>
          <a:noFill/>
        </p:spPr>
        <p:txBody>
          <a:bodyPr wrap="square" rtlCol="0">
            <a:spAutoFit/>
          </a:bodyPr>
          <a:lstStyle/>
          <a:p>
            <a:pPr algn="r"/>
            <a:r>
              <a:rPr lang="zh-TW" altLang="en-US" sz="2400" dirty="0" smtClean="0">
                <a:latin typeface="Times New Roman" pitchFamily="18" charset="0"/>
                <a:ea typeface="標楷體" pitchFamily="65" charset="-120"/>
                <a:cs typeface="Times New Roman" pitchFamily="18" charset="0"/>
              </a:rPr>
              <a:t>*</a:t>
            </a:r>
            <a:r>
              <a:rPr lang="en-US" altLang="zh-TW" sz="2400" dirty="0">
                <a:latin typeface="Times New Roman" pitchFamily="18" charset="0"/>
                <a:ea typeface="標楷體" pitchFamily="65" charset="-120"/>
                <a:cs typeface="Times New Roman" pitchFamily="18" charset="0"/>
              </a:rPr>
              <a:t>Classified by sales amount (US$)</a:t>
            </a:r>
            <a:endParaRPr lang="zh-TW" altLang="en-US" sz="2400" dirty="0">
              <a:latin typeface="Times New Roman" pitchFamily="18" charset="0"/>
              <a:ea typeface="標楷體" pitchFamily="65" charset="-120"/>
              <a:cs typeface="Times New Roman" pitchFamily="18" charset="0"/>
            </a:endParaRPr>
          </a:p>
        </p:txBody>
      </p:sp>
      <p:pic>
        <p:nvPicPr>
          <p:cNvPr id="8"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圖表 8"/>
          <p:cNvGraphicFramePr>
            <a:graphicFrameLocks noGrp="1"/>
          </p:cNvGraphicFramePr>
          <p:nvPr>
            <p:extLst>
              <p:ext uri="{D42A27DB-BD31-4B8C-83A1-F6EECF244321}">
                <p14:modId xmlns:p14="http://schemas.microsoft.com/office/powerpoint/2010/main" val="4151841357"/>
              </p:ext>
            </p:extLst>
          </p:nvPr>
        </p:nvGraphicFramePr>
        <p:xfrm>
          <a:off x="1475656" y="1340768"/>
          <a:ext cx="6264698"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341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852936"/>
            <a:ext cx="8229600" cy="1143000"/>
          </a:xfrm>
        </p:spPr>
        <p:txBody>
          <a:bodyPr>
            <a:normAutofit/>
          </a:bodyPr>
          <a:lstStyle/>
          <a:p>
            <a:pPr marL="0" indent="0"/>
            <a:r>
              <a:rPr lang="en-US" altLang="zh-TW" sz="4000" b="1" dirty="0">
                <a:latin typeface="Times New Roman" pitchFamily="18" charset="0"/>
                <a:cs typeface="Times New Roman" pitchFamily="18" charset="0"/>
              </a:rPr>
              <a:t>E. </a:t>
            </a:r>
            <a:r>
              <a:rPr lang="en-US" altLang="zh-TW" sz="4000" b="1" u="sng" dirty="0" smtClean="0">
                <a:latin typeface="Times New Roman" pitchFamily="18" charset="0"/>
                <a:cs typeface="Times New Roman" pitchFamily="18" charset="0"/>
              </a:rPr>
              <a:t>Development</a:t>
            </a:r>
            <a:endParaRPr lang="en-US" altLang="zh-TW" sz="4000" b="1" u="sng"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34</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02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0" y="0"/>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ea typeface="標楷體" pitchFamily="65" charset="-120"/>
                <a:cs typeface="Times New Roman" pitchFamily="18" charset="0"/>
              </a:rPr>
              <a:t>  Development </a:t>
            </a:r>
            <a:r>
              <a:rPr lang="en-US" altLang="zh-TW" sz="3200" b="1" dirty="0">
                <a:latin typeface="Times New Roman" pitchFamily="18" charset="0"/>
                <a:ea typeface="標楷體" pitchFamily="65" charset="-120"/>
                <a:cs typeface="Times New Roman" pitchFamily="18" charset="0"/>
              </a:rPr>
              <a:t>and Growth </a:t>
            </a:r>
            <a:r>
              <a:rPr lang="en-US" altLang="zh-TW" sz="3200" b="1" dirty="0" smtClean="0">
                <a:latin typeface="Times New Roman" pitchFamily="18" charset="0"/>
                <a:ea typeface="標楷體" pitchFamily="65" charset="-120"/>
                <a:cs typeface="Times New Roman" pitchFamily="18" charset="0"/>
              </a:rPr>
              <a:t>Engine</a:t>
            </a:r>
            <a:endParaRPr lang="en-US" altLang="zh-TW" sz="3200" b="1" dirty="0">
              <a:latin typeface="Times New Roman" pitchFamily="18" charset="0"/>
              <a:ea typeface="標楷體" pitchFamily="65" charset="-120"/>
              <a:cs typeface="Times New Roman" pitchFamily="18" charset="0"/>
            </a:endParaRPr>
          </a:p>
        </p:txBody>
      </p:sp>
      <p:sp>
        <p:nvSpPr>
          <p:cNvPr id="3" name="內容版面配置區 2"/>
          <p:cNvSpPr txBox="1">
            <a:spLocks/>
          </p:cNvSpPr>
          <p:nvPr/>
        </p:nvSpPr>
        <p:spPr>
          <a:xfrm>
            <a:off x="457200" y="1484784"/>
            <a:ext cx="8507288" cy="44539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dirty="0">
                <a:latin typeface="Times New Roman" pitchFamily="18" charset="0"/>
                <a:ea typeface="標楷體" pitchFamily="65" charset="-120"/>
                <a:cs typeface="Times New Roman" pitchFamily="18" charset="0"/>
              </a:rPr>
              <a:t>Expand QFN C</a:t>
            </a:r>
            <a:r>
              <a:rPr lang="en-US" altLang="zh-TW" sz="2400" dirty="0" smtClean="0">
                <a:latin typeface="Times New Roman" pitchFamily="18" charset="0"/>
                <a:ea typeface="標楷體" pitchFamily="65" charset="-120"/>
                <a:cs typeface="Times New Roman" pitchFamily="18" charset="0"/>
              </a:rPr>
              <a:t>apacity</a:t>
            </a:r>
          </a:p>
          <a:p>
            <a:endParaRPr lang="en-US" altLang="zh-TW" sz="2400" dirty="0">
              <a:latin typeface="Times New Roman" pitchFamily="18" charset="0"/>
              <a:ea typeface="標楷體" pitchFamily="65" charset="-120"/>
              <a:cs typeface="Times New Roman" pitchFamily="18" charset="0"/>
            </a:endParaRPr>
          </a:p>
          <a:p>
            <a:r>
              <a:rPr lang="en-US" altLang="zh-TW" sz="2400" dirty="0" smtClean="0">
                <a:latin typeface="Times New Roman" pitchFamily="18" charset="0"/>
                <a:ea typeface="標楷體" pitchFamily="65" charset="-120"/>
                <a:cs typeface="Times New Roman" pitchFamily="18" charset="0"/>
              </a:rPr>
              <a:t>Popularize Pre-Mold </a:t>
            </a:r>
            <a:r>
              <a:rPr lang="en-US" altLang="zh-TW" sz="2400" dirty="0">
                <a:latin typeface="Times New Roman" pitchFamily="18" charset="0"/>
                <a:ea typeface="標楷體" pitchFamily="65" charset="-120"/>
                <a:cs typeface="Times New Roman" pitchFamily="18" charset="0"/>
              </a:rPr>
              <a:t>T</a:t>
            </a:r>
            <a:r>
              <a:rPr lang="en-US" altLang="zh-TW" sz="2400" dirty="0" smtClean="0">
                <a:latin typeface="Times New Roman" pitchFamily="18" charset="0"/>
                <a:ea typeface="標楷體" pitchFamily="65" charset="-120"/>
                <a:cs typeface="Times New Roman" pitchFamily="18" charset="0"/>
              </a:rPr>
              <a:t>echnology and Develop </a:t>
            </a:r>
            <a:r>
              <a:rPr lang="en-US" altLang="zh-TW" sz="2400" dirty="0" err="1" smtClean="0">
                <a:latin typeface="Times New Roman" pitchFamily="18" charset="0"/>
                <a:ea typeface="標楷體" pitchFamily="65" charset="-120"/>
                <a:cs typeface="Times New Roman" pitchFamily="18" charset="0"/>
              </a:rPr>
              <a:t>Wettable</a:t>
            </a:r>
            <a:r>
              <a:rPr lang="en-US" altLang="zh-TW" sz="2400" dirty="0" smtClean="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Flank QFN </a:t>
            </a:r>
          </a:p>
          <a:p>
            <a:endParaRPr lang="en-US" altLang="zh-TW" sz="2400" dirty="0">
              <a:latin typeface="Times New Roman" pitchFamily="18" charset="0"/>
              <a:ea typeface="標楷體" pitchFamily="65" charset="-120"/>
              <a:cs typeface="Times New Roman" pitchFamily="18" charset="0"/>
            </a:endParaRPr>
          </a:p>
          <a:p>
            <a:r>
              <a:rPr lang="en-US" altLang="zh-TW" sz="2400" dirty="0" smtClean="0">
                <a:latin typeface="Times New Roman" pitchFamily="18" charset="0"/>
                <a:ea typeface="標楷體" pitchFamily="65" charset="-120"/>
                <a:cs typeface="Times New Roman" pitchFamily="18" charset="0"/>
              </a:rPr>
              <a:t>Catch New Business in Etching Components </a:t>
            </a:r>
            <a:r>
              <a:rPr lang="en-US" altLang="zh-TW" sz="2400" dirty="0">
                <a:latin typeface="Times New Roman" pitchFamily="18" charset="0"/>
                <a:ea typeface="標楷體" pitchFamily="65" charset="-120"/>
                <a:cs typeface="Times New Roman" pitchFamily="18" charset="0"/>
              </a:rPr>
              <a:t>for </a:t>
            </a:r>
            <a:r>
              <a:rPr lang="en-US" altLang="zh-TW" sz="2400" dirty="0" smtClean="0">
                <a:latin typeface="Times New Roman" pitchFamily="18" charset="0"/>
                <a:ea typeface="標楷體" pitchFamily="65" charset="-120"/>
                <a:cs typeface="Times New Roman" pitchFamily="18" charset="0"/>
              </a:rPr>
              <a:t>Other Applications</a:t>
            </a:r>
            <a:endParaRPr lang="en-US" altLang="zh-TW" sz="2400" dirty="0">
              <a:latin typeface="Times New Roman" pitchFamily="18" charset="0"/>
              <a:ea typeface="標楷體" pitchFamily="65" charset="-120"/>
              <a:cs typeface="Times New Roman" pitchFamily="18" charset="0"/>
            </a:endParaRPr>
          </a:p>
          <a:p>
            <a:endParaRPr lang="en-US" altLang="zh-TW" sz="2400" dirty="0">
              <a:latin typeface="Times New Roman" pitchFamily="18" charset="0"/>
              <a:ea typeface="標楷體" pitchFamily="65" charset="-120"/>
              <a:cs typeface="Times New Roman" pitchFamily="18" charset="0"/>
            </a:endParaRPr>
          </a:p>
          <a:p>
            <a:r>
              <a:rPr lang="en-US" altLang="zh-TW" sz="2400" dirty="0" smtClean="0">
                <a:latin typeface="Times New Roman" pitchFamily="18" charset="0"/>
                <a:ea typeface="標楷體" pitchFamily="65" charset="-120"/>
                <a:cs typeface="Times New Roman" pitchFamily="18" charset="0"/>
              </a:rPr>
              <a:t>M&amp;A Opportunity</a:t>
            </a:r>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35</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96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36912"/>
            <a:ext cx="8229600" cy="1143000"/>
          </a:xfrm>
        </p:spPr>
        <p:txBody>
          <a:bodyPr/>
          <a:lstStyle/>
          <a:p>
            <a:r>
              <a:rPr lang="en-US" altLang="zh-TW" b="1" kern="0" dirty="0" smtClean="0">
                <a:effectLst>
                  <a:outerShdw blurRad="38100" dist="38100" dir="2700000" algn="tl">
                    <a:srgbClr val="C0C0C0"/>
                  </a:outerShdw>
                </a:effectLst>
                <a:latin typeface="Times New Roman" pitchFamily="18" charset="0"/>
                <a:ea typeface="標楷體" pitchFamily="65" charset="-120"/>
                <a:cs typeface="Times New Roman" pitchFamily="18" charset="0"/>
              </a:rPr>
              <a:t>Q &amp; A</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36</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3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06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altLang="zh-TW" b="1" kern="0" dirty="0">
                <a:effectLst>
                  <a:outerShdw blurRad="38100" dist="38100" dir="2700000" algn="tl">
                    <a:srgbClr val="C0C0C0"/>
                  </a:outerShdw>
                </a:effectLst>
                <a:latin typeface="Times New Roman" pitchFamily="18" charset="0"/>
                <a:ea typeface="標楷體" pitchFamily="65" charset="-120"/>
                <a:cs typeface="Times New Roman" pitchFamily="18" charset="0"/>
              </a:rPr>
              <a:t>Outline</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834987" y="1161179"/>
            <a:ext cx="8003232" cy="4608512"/>
          </a:xfrm>
        </p:spPr>
        <p:txBody>
          <a:bodyPr>
            <a:normAutofit/>
          </a:bodyPr>
          <a:lstStyle/>
          <a:p>
            <a:pPr marL="0" indent="0">
              <a:buClr>
                <a:srgbClr val="800000"/>
              </a:buClr>
              <a:buNone/>
            </a:pPr>
            <a:r>
              <a:rPr lang="en-US" altLang="zh-TW" b="1" dirty="0" smtClean="0">
                <a:latin typeface="Times New Roman" pitchFamily="18" charset="0"/>
                <a:ea typeface="微軟正黑體" pitchFamily="34" charset="-120"/>
                <a:cs typeface="Times New Roman" pitchFamily="18" charset="0"/>
              </a:rPr>
              <a:t>A. </a:t>
            </a:r>
            <a:r>
              <a:rPr lang="en-US" altLang="zh-TW" b="1" u="sng" dirty="0" smtClean="0">
                <a:latin typeface="Times New Roman" pitchFamily="18" charset="0"/>
                <a:ea typeface="微軟正黑體" pitchFamily="34" charset="-120"/>
                <a:cs typeface="Times New Roman" pitchFamily="18" charset="0"/>
              </a:rPr>
              <a:t>Company Introduction</a:t>
            </a:r>
          </a:p>
          <a:p>
            <a:pPr marL="0" indent="0">
              <a:buClr>
                <a:srgbClr val="800000"/>
              </a:buClr>
              <a:buNone/>
            </a:pPr>
            <a:r>
              <a:rPr lang="en-US" altLang="zh-TW" b="1" dirty="0" smtClean="0">
                <a:latin typeface="Times New Roman" pitchFamily="18" charset="0"/>
                <a:ea typeface="微軟正黑體" pitchFamily="34" charset="-120"/>
                <a:cs typeface="Times New Roman" pitchFamily="18" charset="0"/>
              </a:rPr>
              <a:t>B. </a:t>
            </a:r>
            <a:r>
              <a:rPr lang="en-US" altLang="zh-TW" b="1" u="sng" dirty="0" smtClean="0">
                <a:latin typeface="Times New Roman" pitchFamily="18" charset="0"/>
                <a:ea typeface="微軟正黑體" pitchFamily="34" charset="-120"/>
                <a:cs typeface="Times New Roman" pitchFamily="18" charset="0"/>
              </a:rPr>
              <a:t>Core Technology</a:t>
            </a:r>
            <a:endParaRPr lang="en-US" altLang="zh-TW" b="1" u="sng" dirty="0">
              <a:latin typeface="Times New Roman" pitchFamily="18" charset="0"/>
              <a:ea typeface="標楷體" pitchFamily="65" charset="-120"/>
              <a:cs typeface="Times New Roman" pitchFamily="18" charset="0"/>
            </a:endParaRPr>
          </a:p>
          <a:p>
            <a:pPr marL="450850" indent="-450850">
              <a:buClr>
                <a:srgbClr val="800000"/>
              </a:buClr>
              <a:buNone/>
            </a:pPr>
            <a:r>
              <a:rPr lang="en-US" altLang="zh-TW" b="1" dirty="0" smtClean="0">
                <a:latin typeface="Times New Roman" pitchFamily="18" charset="0"/>
                <a:cs typeface="Times New Roman" pitchFamily="18" charset="0"/>
              </a:rPr>
              <a:t>C. </a:t>
            </a:r>
            <a:r>
              <a:rPr lang="en-US" altLang="zh-TW" b="1" u="sng" dirty="0" smtClean="0">
                <a:latin typeface="Times New Roman" pitchFamily="18" charset="0"/>
                <a:cs typeface="Times New Roman" pitchFamily="18" charset="0"/>
              </a:rPr>
              <a:t>Automotive </a:t>
            </a:r>
            <a:r>
              <a:rPr lang="en-US" altLang="zh-TW" b="1" u="sng" dirty="0">
                <a:latin typeface="Times New Roman" pitchFamily="18" charset="0"/>
                <a:cs typeface="Times New Roman" pitchFamily="18" charset="0"/>
              </a:rPr>
              <a:t>Electronics and QFN </a:t>
            </a:r>
            <a:r>
              <a:rPr lang="en-US" altLang="zh-TW" b="1" u="sng" dirty="0" err="1">
                <a:latin typeface="Times New Roman" pitchFamily="18" charset="0"/>
                <a:cs typeface="Times New Roman" pitchFamily="18" charset="0"/>
              </a:rPr>
              <a:t>Wettable</a:t>
            </a:r>
            <a:r>
              <a:rPr lang="en-US" altLang="zh-TW" b="1" u="sng" dirty="0">
                <a:latin typeface="Times New Roman" pitchFamily="18" charset="0"/>
                <a:cs typeface="Times New Roman" pitchFamily="18" charset="0"/>
              </a:rPr>
              <a:t> Flank Packages</a:t>
            </a:r>
            <a:endParaRPr lang="en-US" altLang="zh-TW" b="1" u="sng" dirty="0" smtClean="0">
              <a:latin typeface="Times New Roman" pitchFamily="18" charset="0"/>
              <a:ea typeface="標楷體" pitchFamily="65" charset="-120"/>
              <a:cs typeface="Times New Roman" pitchFamily="18" charset="0"/>
            </a:endParaRPr>
          </a:p>
          <a:p>
            <a:pPr marL="0" indent="0">
              <a:buClr>
                <a:srgbClr val="800000"/>
              </a:buClr>
              <a:buNone/>
            </a:pPr>
            <a:r>
              <a:rPr lang="en-US" altLang="zh-TW" b="1" dirty="0" smtClean="0">
                <a:latin typeface="Times New Roman" pitchFamily="18" charset="0"/>
                <a:ea typeface="標楷體" pitchFamily="65" charset="-120"/>
                <a:cs typeface="Times New Roman" pitchFamily="18" charset="0"/>
              </a:rPr>
              <a:t>D. </a:t>
            </a:r>
            <a:r>
              <a:rPr lang="en-US" altLang="zh-TW" b="1" u="sng" dirty="0" smtClean="0">
                <a:latin typeface="Times New Roman" pitchFamily="18" charset="0"/>
                <a:ea typeface="標楷體" pitchFamily="65" charset="-120"/>
                <a:cs typeface="Times New Roman" pitchFamily="18" charset="0"/>
              </a:rPr>
              <a:t>Financial </a:t>
            </a:r>
            <a:r>
              <a:rPr lang="en-US" altLang="zh-TW" b="1" u="sng" dirty="0">
                <a:latin typeface="Times New Roman" pitchFamily="18" charset="0"/>
                <a:ea typeface="標楷體" pitchFamily="65" charset="-120"/>
                <a:cs typeface="Times New Roman" pitchFamily="18" charset="0"/>
              </a:rPr>
              <a:t>Results</a:t>
            </a:r>
          </a:p>
          <a:p>
            <a:pPr marL="0" indent="0">
              <a:buClr>
                <a:srgbClr val="800000"/>
              </a:buClr>
              <a:buNone/>
            </a:pPr>
            <a:r>
              <a:rPr lang="en-US" altLang="zh-TW" b="1" dirty="0" smtClean="0">
                <a:latin typeface="Times New Roman" pitchFamily="18" charset="0"/>
                <a:cs typeface="Times New Roman" pitchFamily="18" charset="0"/>
              </a:rPr>
              <a:t>E. </a:t>
            </a:r>
            <a:r>
              <a:rPr lang="en-US" altLang="zh-TW" b="1" u="sng" dirty="0" smtClean="0">
                <a:latin typeface="Times New Roman" pitchFamily="18" charset="0"/>
                <a:cs typeface="Times New Roman" pitchFamily="18" charset="0"/>
              </a:rPr>
              <a:t>Development </a:t>
            </a:r>
            <a:r>
              <a:rPr lang="en-US" altLang="zh-TW" b="1" u="sng" dirty="0">
                <a:latin typeface="Times New Roman" pitchFamily="18" charset="0"/>
                <a:cs typeface="Times New Roman" pitchFamily="18" charset="0"/>
              </a:rPr>
              <a:t>and </a:t>
            </a:r>
            <a:r>
              <a:rPr lang="en-US" altLang="zh-TW" b="1" u="sng" dirty="0" smtClean="0">
                <a:latin typeface="Times New Roman" pitchFamily="18" charset="0"/>
                <a:cs typeface="Times New Roman" pitchFamily="18" charset="0"/>
              </a:rPr>
              <a:t>Vision</a:t>
            </a:r>
            <a:endParaRPr lang="en-US" altLang="zh-TW" b="1" u="sng"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4</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791" y="4681383"/>
            <a:ext cx="3660209" cy="217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852936"/>
            <a:ext cx="8229600" cy="1143000"/>
          </a:xfrm>
        </p:spPr>
        <p:txBody>
          <a:bodyPr>
            <a:normAutofit/>
          </a:bodyPr>
          <a:lstStyle/>
          <a:p>
            <a:r>
              <a:rPr lang="en-US" altLang="zh-TW" sz="4000" b="1" dirty="0">
                <a:latin typeface="Times New Roman" pitchFamily="18" charset="0"/>
                <a:ea typeface="微軟正黑體" pitchFamily="34" charset="-120"/>
                <a:cs typeface="Times New Roman" pitchFamily="18" charset="0"/>
              </a:rPr>
              <a:t>A</a:t>
            </a:r>
            <a:r>
              <a:rPr lang="en-US" altLang="zh-TW" sz="4000" b="1" dirty="0" smtClean="0">
                <a:latin typeface="Times New Roman" pitchFamily="18" charset="0"/>
                <a:ea typeface="微軟正黑體" pitchFamily="34" charset="-120"/>
                <a:cs typeface="Times New Roman" pitchFamily="18" charset="0"/>
              </a:rPr>
              <a:t>. </a:t>
            </a:r>
            <a:r>
              <a:rPr lang="en-US" altLang="zh-TW" sz="4000" b="1" u="sng" dirty="0" smtClean="0">
                <a:latin typeface="Times New Roman" pitchFamily="18" charset="0"/>
                <a:ea typeface="微軟正黑體" pitchFamily="34" charset="-120"/>
                <a:cs typeface="Times New Roman" pitchFamily="18" charset="0"/>
              </a:rPr>
              <a:t>Company Introduction</a:t>
            </a:r>
            <a:endParaRPr lang="zh-TW" altLang="en-US" sz="4000" u="sng" dirty="0"/>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5</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12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0688"/>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altLang="zh-TW" sz="3200" b="1" dirty="0" smtClean="0">
                <a:latin typeface="Times New Roman" pitchFamily="18" charset="0"/>
                <a:ea typeface="微軟正黑體" pitchFamily="34" charset="-120"/>
                <a:cs typeface="Times New Roman" pitchFamily="18" charset="0"/>
              </a:rPr>
              <a:t>  Company Information</a:t>
            </a:r>
            <a:endParaRPr lang="en-US" altLang="zh-TW" sz="3200" b="1" dirty="0">
              <a:latin typeface="Times New Roman" pitchFamily="18" charset="0"/>
              <a:ea typeface="標楷體" pitchFamily="65" charset="-120"/>
              <a:cs typeface="Times New Roman" pitchFamily="18" charset="0"/>
            </a:endParaRPr>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E25C3285-3FAB-4576-96CD-965DFBF441FB}" type="slidenum">
              <a:rPr lang="zh-TW" altLang="en-US" smtClean="0"/>
              <a:pPr/>
              <a:t>6</a:t>
            </a:fld>
            <a:endParaRPr lang="zh-TW" altLang="en-US"/>
          </a:p>
        </p:txBody>
      </p:sp>
      <p:graphicFrame>
        <p:nvGraphicFramePr>
          <p:cNvPr id="8" name="表格 7"/>
          <p:cNvGraphicFramePr>
            <a:graphicFrameLocks noGrp="1"/>
          </p:cNvGraphicFramePr>
          <p:nvPr>
            <p:extLst>
              <p:ext uri="{D42A27DB-BD31-4B8C-83A1-F6EECF244321}">
                <p14:modId xmlns:p14="http://schemas.microsoft.com/office/powerpoint/2010/main" val="2688747542"/>
              </p:ext>
            </p:extLst>
          </p:nvPr>
        </p:nvGraphicFramePr>
        <p:xfrm>
          <a:off x="539552" y="908720"/>
          <a:ext cx="8280920" cy="5280012"/>
        </p:xfrm>
        <a:graphic>
          <a:graphicData uri="http://schemas.openxmlformats.org/drawingml/2006/table">
            <a:tbl>
              <a:tblPr>
                <a:effectLst/>
                <a:tableStyleId>{C4B1156A-380E-4F78-BDF5-A606A8083BF9}</a:tableStyleId>
              </a:tblPr>
              <a:tblGrid>
                <a:gridCol w="2736304"/>
                <a:gridCol w="5544616"/>
              </a:tblGrid>
              <a:tr h="810661">
                <a:tc>
                  <a:txBody>
                    <a:bodyPr/>
                    <a:lstStyle/>
                    <a:p>
                      <a:pPr algn="l"/>
                      <a:r>
                        <a:rPr lang="en-US" altLang="zh-TW" sz="2400" b="1" dirty="0" smtClean="0">
                          <a:effectLst/>
                          <a:latin typeface="Times New Roman" pitchFamily="18" charset="0"/>
                          <a:ea typeface="標楷體" pitchFamily="65" charset="-120"/>
                          <a:cs typeface="Times New Roman" pitchFamily="18" charset="0"/>
                        </a:rPr>
                        <a:t>Company</a:t>
                      </a:r>
                      <a:r>
                        <a:rPr lang="en-US" altLang="zh-TW" sz="2400" b="1" baseline="0" dirty="0" smtClean="0">
                          <a:effectLst/>
                          <a:latin typeface="Times New Roman" pitchFamily="18" charset="0"/>
                          <a:ea typeface="標楷體" pitchFamily="65" charset="-120"/>
                          <a:cs typeface="Times New Roman" pitchFamily="18" charset="0"/>
                        </a:rPr>
                        <a:t> Established</a:t>
                      </a:r>
                      <a:endParaRPr lang="zh-TW" altLang="en-US" sz="24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762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altLang="zh-TW" sz="2400" b="0" dirty="0" smtClean="0">
                          <a:effectLst/>
                          <a:latin typeface="Times New Roman" pitchFamily="18" charset="0"/>
                          <a:ea typeface="標楷體" pitchFamily="65" charset="-120"/>
                          <a:cs typeface="Times New Roman" pitchFamily="18" charset="0"/>
                        </a:rPr>
                        <a:t>Dec. 24, 2009</a:t>
                      </a:r>
                      <a:endParaRPr lang="zh-TW" altLang="en-US" sz="2400" b="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762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702783">
                <a:tc>
                  <a:txBody>
                    <a:bodyPr/>
                    <a:lstStyle/>
                    <a:p>
                      <a:pPr algn="l"/>
                      <a:r>
                        <a:rPr lang="en-US" altLang="zh-TW" sz="2400" b="1" dirty="0" smtClean="0">
                          <a:effectLst/>
                          <a:latin typeface="Times New Roman" pitchFamily="18" charset="0"/>
                          <a:ea typeface="標楷體" pitchFamily="65" charset="-120"/>
                          <a:cs typeface="Times New Roman" pitchFamily="18" charset="0"/>
                        </a:rPr>
                        <a:t>President</a:t>
                      </a: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2400" b="0" dirty="0" smtClean="0">
                          <a:effectLst/>
                          <a:latin typeface="Times New Roman" pitchFamily="18" charset="0"/>
                          <a:ea typeface="標楷體" pitchFamily="65" charset="-120"/>
                          <a:cs typeface="Times New Roman" pitchFamily="18" charset="0"/>
                        </a:rPr>
                        <a:t>Canon Huang</a:t>
                      </a: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2783">
                <a:tc>
                  <a:txBody>
                    <a:bodyPr/>
                    <a:lstStyle/>
                    <a:p>
                      <a:pPr algn="l"/>
                      <a:r>
                        <a:rPr lang="en-US" altLang="zh-TW" sz="2400" b="1" dirty="0" smtClean="0">
                          <a:effectLst/>
                          <a:latin typeface="Times New Roman" pitchFamily="18" charset="0"/>
                          <a:ea typeface="標楷體" pitchFamily="65" charset="-120"/>
                          <a:cs typeface="Times New Roman" pitchFamily="18" charset="0"/>
                        </a:rPr>
                        <a:t>Capital</a:t>
                      </a:r>
                      <a:endParaRPr lang="zh-TW" altLang="en-US" sz="24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altLang="zh-TW" sz="2400" b="0" dirty="0" smtClean="0">
                          <a:effectLst/>
                          <a:latin typeface="Times New Roman" pitchFamily="18" charset="0"/>
                          <a:ea typeface="標楷體" pitchFamily="65" charset="-120"/>
                          <a:cs typeface="Times New Roman" pitchFamily="18" charset="0"/>
                        </a:rPr>
                        <a:t>NTD 362 Million</a:t>
                      </a:r>
                      <a:endParaRPr lang="zh-TW" altLang="en-US" sz="2400" b="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702783">
                <a:tc>
                  <a:txBody>
                    <a:bodyPr/>
                    <a:lstStyle/>
                    <a:p>
                      <a:pPr algn="l"/>
                      <a:r>
                        <a:rPr lang="en-US" altLang="zh-TW" sz="2400" b="1" dirty="0" smtClean="0">
                          <a:effectLst/>
                          <a:latin typeface="Times New Roman" pitchFamily="18" charset="0"/>
                          <a:ea typeface="標楷體" pitchFamily="65" charset="-120"/>
                          <a:cs typeface="Times New Roman" pitchFamily="18" charset="0"/>
                        </a:rPr>
                        <a:t>Employees</a:t>
                      </a:r>
                      <a:endParaRPr lang="zh-TW" altLang="en-US" sz="24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2400" b="0" dirty="0" smtClean="0">
                          <a:effectLst/>
                          <a:latin typeface="Times New Roman" pitchFamily="18" charset="0"/>
                          <a:ea typeface="標楷體" pitchFamily="65" charset="-120"/>
                          <a:cs typeface="Times New Roman" pitchFamily="18" charset="0"/>
                        </a:rPr>
                        <a:t>1,730(Consolidated)</a:t>
                      </a:r>
                      <a:endParaRPr lang="zh-TW" altLang="en-US" sz="2400" b="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0661">
                <a:tc>
                  <a:txBody>
                    <a:bodyPr/>
                    <a:lstStyle/>
                    <a:p>
                      <a:pPr algn="l"/>
                      <a:r>
                        <a:rPr lang="en-US" altLang="zh-TW" sz="2400" b="1" dirty="0" smtClean="0">
                          <a:latin typeface="Times New Roman" pitchFamily="18" charset="0"/>
                          <a:ea typeface="標楷體" pitchFamily="65" charset="-120"/>
                          <a:cs typeface="Times New Roman" pitchFamily="18" charset="0"/>
                        </a:rPr>
                        <a:t>Main Products</a:t>
                      </a: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2400" b="0" dirty="0" smtClean="0">
                          <a:latin typeface="Times New Roman" pitchFamily="18" charset="0"/>
                          <a:ea typeface="標楷體" pitchFamily="65" charset="-120"/>
                          <a:cs typeface="Times New Roman" pitchFamily="18" charset="0"/>
                        </a:rPr>
                        <a:t>IC</a:t>
                      </a:r>
                      <a:r>
                        <a:rPr lang="zh-TW" altLang="en-US" sz="2400" b="0" dirty="0" smtClean="0">
                          <a:latin typeface="Times New Roman" pitchFamily="18" charset="0"/>
                          <a:ea typeface="標楷體" pitchFamily="65" charset="-120"/>
                          <a:cs typeface="Times New Roman" pitchFamily="18" charset="0"/>
                        </a:rPr>
                        <a:t> </a:t>
                      </a:r>
                      <a:r>
                        <a:rPr lang="en-US" altLang="zh-TW" sz="2400" b="0" dirty="0" smtClean="0">
                          <a:latin typeface="Times New Roman" pitchFamily="18" charset="0"/>
                          <a:ea typeface="標楷體" pitchFamily="65" charset="-120"/>
                          <a:cs typeface="Times New Roman" pitchFamily="18" charset="0"/>
                        </a:rPr>
                        <a:t>Metal </a:t>
                      </a:r>
                      <a:r>
                        <a:rPr lang="zh-TW" altLang="en-US" sz="2400" b="0" dirty="0" smtClean="0">
                          <a:latin typeface="Times New Roman" pitchFamily="18" charset="0"/>
                          <a:ea typeface="標楷體" pitchFamily="65" charset="-120"/>
                          <a:cs typeface="Times New Roman" pitchFamily="18" charset="0"/>
                        </a:rPr>
                        <a:t> </a:t>
                      </a:r>
                      <a:r>
                        <a:rPr lang="en-US" altLang="zh-TW" sz="2400" b="0" dirty="0" smtClean="0">
                          <a:latin typeface="Times New Roman" pitchFamily="18" charset="0"/>
                          <a:ea typeface="標楷體" pitchFamily="65" charset="-120"/>
                          <a:cs typeface="Times New Roman" pitchFamily="18" charset="0"/>
                        </a:rPr>
                        <a:t>Lead Frame</a:t>
                      </a:r>
                    </a:p>
                    <a:p>
                      <a:r>
                        <a:rPr lang="en-US" altLang="zh-TW" sz="2400" b="0" dirty="0" smtClean="0">
                          <a:latin typeface="Times New Roman" pitchFamily="18" charset="0"/>
                          <a:ea typeface="標楷體" pitchFamily="65" charset="-120"/>
                          <a:cs typeface="Times New Roman" pitchFamily="18" charset="0"/>
                        </a:rPr>
                        <a:t>Pre-Mold</a:t>
                      </a:r>
                      <a:r>
                        <a:rPr lang="zh-TW" altLang="en-US" sz="2400" b="0" dirty="0" smtClean="0">
                          <a:latin typeface="Times New Roman" pitchFamily="18" charset="0"/>
                          <a:ea typeface="標楷體" pitchFamily="65" charset="-120"/>
                          <a:cs typeface="Times New Roman" pitchFamily="18" charset="0"/>
                        </a:rPr>
                        <a:t> </a:t>
                      </a:r>
                      <a:r>
                        <a:rPr lang="en-US" altLang="zh-TW" sz="2400" b="0" dirty="0" smtClean="0">
                          <a:latin typeface="Times New Roman" pitchFamily="18" charset="0"/>
                          <a:ea typeface="標楷體" pitchFamily="65" charset="-120"/>
                          <a:cs typeface="Times New Roman" pitchFamily="18" charset="0"/>
                        </a:rPr>
                        <a:t>Metal Substrate</a:t>
                      </a: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2783">
                <a:tc>
                  <a:txBody>
                    <a:bodyPr/>
                    <a:lstStyle/>
                    <a:p>
                      <a:pPr algn="l"/>
                      <a:r>
                        <a:rPr lang="en-US" altLang="zh-TW" sz="2400" b="1" dirty="0" smtClean="0">
                          <a:latin typeface="Times New Roman" pitchFamily="18" charset="0"/>
                          <a:cs typeface="Times New Roman" pitchFamily="18" charset="0"/>
                        </a:rPr>
                        <a:t>Subsidiary</a:t>
                      </a:r>
                      <a:endParaRPr lang="zh-TW" altLang="en-US" sz="24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0" dirty="0" smtClean="0">
                          <a:latin typeface="Times New Roman" pitchFamily="18" charset="0"/>
                          <a:ea typeface="標楷體" pitchFamily="65" charset="-120"/>
                          <a:cs typeface="Times New Roman" pitchFamily="18" charset="0"/>
                        </a:rPr>
                        <a:t>SHAP (SH Asia Pacific </a:t>
                      </a:r>
                      <a:r>
                        <a:rPr lang="en-US" altLang="zh-TW" sz="2400" b="0" dirty="0" err="1" smtClean="0">
                          <a:latin typeface="Times New Roman" pitchFamily="18" charset="0"/>
                          <a:ea typeface="標楷體" pitchFamily="65" charset="-120"/>
                          <a:cs typeface="Times New Roman" pitchFamily="18" charset="0"/>
                        </a:rPr>
                        <a:t>Pte.</a:t>
                      </a:r>
                      <a:r>
                        <a:rPr lang="en-US" altLang="zh-TW" sz="2400" b="0" dirty="0" smtClean="0">
                          <a:latin typeface="Times New Roman" pitchFamily="18" charset="0"/>
                          <a:ea typeface="標楷體" pitchFamily="65" charset="-120"/>
                          <a:cs typeface="Times New Roman" pitchFamily="18" charset="0"/>
                        </a:rPr>
                        <a:t> Ltd.) 100%</a:t>
                      </a: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810661">
                <a:tc>
                  <a:txBody>
                    <a:bodyPr/>
                    <a:lstStyle/>
                    <a:p>
                      <a:pPr algn="l"/>
                      <a:r>
                        <a:rPr lang="en-US" altLang="zh-TW" sz="2400" b="1" dirty="0" smtClean="0">
                          <a:latin typeface="Times New Roman" pitchFamily="18" charset="0"/>
                          <a:cs typeface="Times New Roman" pitchFamily="18" charset="0"/>
                        </a:rPr>
                        <a:t>Headquarters</a:t>
                      </a:r>
                      <a:endParaRPr lang="zh-TW" altLang="en-US" sz="24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762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0" dirty="0" smtClean="0">
                          <a:effectLst/>
                          <a:latin typeface="Times New Roman" pitchFamily="18" charset="0"/>
                          <a:ea typeface="標楷體" pitchFamily="65" charset="-120"/>
                          <a:cs typeface="Times New Roman" pitchFamily="18" charset="0"/>
                        </a:rPr>
                        <a:t>Nan-</a:t>
                      </a:r>
                      <a:r>
                        <a:rPr lang="en-US" altLang="zh-TW" sz="2400" b="0" dirty="0" err="1" smtClean="0">
                          <a:effectLst/>
                          <a:latin typeface="Times New Roman" pitchFamily="18" charset="0"/>
                          <a:ea typeface="標楷體" pitchFamily="65" charset="-120"/>
                          <a:cs typeface="Times New Roman" pitchFamily="18" charset="0"/>
                        </a:rPr>
                        <a:t>Tze</a:t>
                      </a:r>
                      <a:r>
                        <a:rPr lang="en-US" altLang="zh-TW" sz="2400" b="0" dirty="0" smtClean="0">
                          <a:effectLst/>
                          <a:latin typeface="Times New Roman" pitchFamily="18" charset="0"/>
                          <a:ea typeface="標楷體" pitchFamily="65" charset="-120"/>
                          <a:cs typeface="Times New Roman" pitchFamily="18" charset="0"/>
                        </a:rPr>
                        <a:t> Export Processing Zone, Kaohsiung City ,Taiwan</a:t>
                      </a:r>
                      <a:endParaRPr lang="zh-TW" altLang="en-US" sz="2400" b="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76200" cap="flat" cmpd="sng" algn="ctr">
                      <a:solidFill>
                        <a:schemeClr val="tx1">
                          <a:lumMod val="50000"/>
                          <a:lumOff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0" y="0"/>
            <a:ext cx="9144000" cy="620688"/>
          </a:xfrm>
        </p:spPr>
        <p:style>
          <a:lnRef idx="1">
            <a:schemeClr val="accent3"/>
          </a:lnRef>
          <a:fillRef idx="2">
            <a:schemeClr val="accent3"/>
          </a:fillRef>
          <a:effectRef idx="1">
            <a:schemeClr val="accent3"/>
          </a:effectRef>
          <a:fontRef idx="minor">
            <a:schemeClr val="dk1"/>
          </a:fontRef>
        </p:style>
        <p:txBody>
          <a:bodyPr>
            <a:noAutofit/>
          </a:bodyPr>
          <a:lstStyle/>
          <a:p>
            <a:pPr algn="l" eaLnBrk="1" hangingPunct="1"/>
            <a:r>
              <a:rPr lang="zh-TW" altLang="en-US" sz="3200" b="1" dirty="0">
                <a:latin typeface="Times New Roman" pitchFamily="18" charset="0"/>
                <a:ea typeface="標楷體" pitchFamily="65" charset="-120"/>
                <a:cs typeface="Times New Roman" pitchFamily="18" charset="0"/>
              </a:rPr>
              <a:t> </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Company History</a:t>
            </a:r>
            <a:endParaRPr lang="zh-TW" altLang="en-US" sz="3200" b="1"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22" name="內容版面配置區 2"/>
          <p:cNvSpPr>
            <a:spLocks noGrp="1"/>
          </p:cNvSpPr>
          <p:nvPr>
            <p:ph idx="1"/>
          </p:nvPr>
        </p:nvSpPr>
        <p:spPr bwMode="auto">
          <a:xfrm>
            <a:off x="0" y="692696"/>
            <a:ext cx="9144000" cy="6021288"/>
          </a:xfrm>
          <a:ln>
            <a:miter lim="800000"/>
            <a:headEnd/>
            <a:tailEnd/>
          </a:ln>
        </p:spPr>
        <p:txBody>
          <a:bodyPr vert="horz" wrap="square" lIns="91440" tIns="45720" rIns="91440" bIns="45720" numCol="1" anchor="t" anchorCtr="0" compatLnSpc="1">
            <a:prstTxWarp prst="textNoShape">
              <a:avLst/>
            </a:prstTxWarp>
            <a:noAutofit/>
          </a:bodyPr>
          <a:lstStyle/>
          <a:p>
            <a:pPr marL="450850" indent="-273050">
              <a:lnSpc>
                <a:spcPct val="180000"/>
              </a:lnSpc>
              <a:buFont typeface="Wingdings" pitchFamily="2" charset="2"/>
              <a:buChar char="l"/>
              <a:defRPr/>
            </a:pPr>
            <a:r>
              <a:rPr lang="en-US" altLang="zh-TW" sz="1800" dirty="0">
                <a:latin typeface="Times New Roman" pitchFamily="18" charset="0"/>
                <a:ea typeface="標楷體" pitchFamily="65" charset="-120"/>
                <a:cs typeface="Times New Roman" pitchFamily="18" charset="0"/>
              </a:rPr>
              <a:t>2017/12 </a:t>
            </a:r>
            <a:r>
              <a:rPr lang="en-US" altLang="zh-TW" sz="1800" dirty="0" smtClean="0">
                <a:latin typeface="Times New Roman" pitchFamily="18" charset="0"/>
                <a:ea typeface="標楷體" pitchFamily="65" charset="-120"/>
                <a:cs typeface="Times New Roman" pitchFamily="18" charset="0"/>
              </a:rPr>
              <a:t> NT</a:t>
            </a:r>
            <a:r>
              <a:rPr lang="en-US" altLang="zh-TW" sz="1800" dirty="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50million </a:t>
            </a:r>
            <a:r>
              <a:rPr lang="en-US" altLang="zh-TW" sz="1800" dirty="0">
                <a:latin typeface="Times New Roman" pitchFamily="18" charset="0"/>
                <a:ea typeface="標楷體" pitchFamily="65" charset="-120"/>
                <a:cs typeface="Times New Roman" pitchFamily="18" charset="0"/>
              </a:rPr>
              <a:t>capital </a:t>
            </a:r>
            <a:r>
              <a:rPr lang="en-US" altLang="zh-TW" sz="1800" dirty="0" smtClean="0">
                <a:latin typeface="Times New Roman" pitchFamily="18" charset="0"/>
                <a:ea typeface="標楷體" pitchFamily="65" charset="-120"/>
                <a:cs typeface="Times New Roman" pitchFamily="18" charset="0"/>
              </a:rPr>
              <a:t>increasing, </a:t>
            </a:r>
            <a:r>
              <a:rPr lang="en-US" altLang="zh-TW" sz="1800" dirty="0">
                <a:latin typeface="Times New Roman" pitchFamily="18" charset="0"/>
                <a:ea typeface="標楷體" pitchFamily="65" charset="-120"/>
                <a:cs typeface="Times New Roman" pitchFamily="18" charset="0"/>
              </a:rPr>
              <a:t>the capital </a:t>
            </a:r>
            <a:r>
              <a:rPr lang="en-US" altLang="zh-TW" sz="1800" dirty="0" smtClean="0">
                <a:latin typeface="Times New Roman" pitchFamily="18" charset="0"/>
                <a:ea typeface="標楷體" pitchFamily="65" charset="-120"/>
                <a:cs typeface="Times New Roman" pitchFamily="18" charset="0"/>
              </a:rPr>
              <a:t>scale </a:t>
            </a:r>
            <a:r>
              <a:rPr lang="en-US" altLang="zh-TW" sz="1800" dirty="0">
                <a:latin typeface="Times New Roman" pitchFamily="18" charset="0"/>
                <a:ea typeface="標楷體" pitchFamily="65" charset="-120"/>
                <a:cs typeface="Times New Roman" pitchFamily="18" charset="0"/>
              </a:rPr>
              <a:t>reached </a:t>
            </a:r>
            <a:r>
              <a:rPr lang="en-US" altLang="zh-TW" sz="1800" dirty="0" smtClean="0">
                <a:latin typeface="Times New Roman" pitchFamily="18" charset="0"/>
                <a:ea typeface="標楷體" pitchFamily="65" charset="-120"/>
                <a:cs typeface="Times New Roman" pitchFamily="18" charset="0"/>
              </a:rPr>
              <a:t>to 362 million.</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2017/10  Purchased 49% OM (a lead frame factory in Japan) equity.</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2017/06  Purchased other SHAP 40% equity from CWE and holds SHAP up to 100%. </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2017/03  Purchased  60% SHAP and started to hold lead frame factory in China, Taiwan and  </a:t>
            </a:r>
          </a:p>
          <a:p>
            <a:pPr marL="177800" indent="0">
              <a:lnSpc>
                <a:spcPct val="180000"/>
              </a:lnSpc>
              <a:buNone/>
              <a:defRPr/>
            </a:pPr>
            <a:r>
              <a:rPr lang="en-US" altLang="zh-TW" sz="1800" dirty="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                   Malaysia.</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2016/09  OTC stock trading.</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2014/12</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Increased NT$ 68million capital and the capital </a:t>
            </a:r>
            <a:r>
              <a:rPr lang="en-US" altLang="zh-TW" sz="1800" dirty="0">
                <a:latin typeface="Times New Roman" pitchFamily="18" charset="0"/>
                <a:ea typeface="標楷體" pitchFamily="65" charset="-120"/>
                <a:cs typeface="Times New Roman" pitchFamily="18" charset="0"/>
              </a:rPr>
              <a:t>scale reached </a:t>
            </a:r>
            <a:r>
              <a:rPr lang="en-US" altLang="zh-TW" sz="1800" dirty="0" smtClean="0">
                <a:latin typeface="Times New Roman" pitchFamily="18" charset="0"/>
                <a:ea typeface="標楷體" pitchFamily="65" charset="-120"/>
                <a:cs typeface="Times New Roman" pitchFamily="18" charset="0"/>
              </a:rPr>
              <a:t> to 220  million.</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2012/04</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EMC product turned into mass production.</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2012/01</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EMC process technology developed.</a:t>
            </a:r>
          </a:p>
          <a:p>
            <a:pPr marL="450850" indent="-273050">
              <a:lnSpc>
                <a:spcPct val="180000"/>
              </a:lnSpc>
              <a:buFont typeface="Wingdings" pitchFamily="2" charset="2"/>
              <a:buChar char="l"/>
              <a:defRPr/>
            </a:pPr>
            <a:r>
              <a:rPr lang="en-US" altLang="zh-TW" sz="1800" dirty="0" smtClean="0">
                <a:latin typeface="Times New Roman" pitchFamily="18" charset="0"/>
                <a:ea typeface="標楷體" pitchFamily="65" charset="-120"/>
                <a:cs typeface="Times New Roman" pitchFamily="18" charset="0"/>
              </a:rPr>
              <a:t>2009/12</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CWTC  was established in with the set-up capital  NT$ 10 million.</a:t>
            </a:r>
            <a:endParaRPr lang="zh-TW" altLang="en-US" sz="1800" dirty="0" smtClean="0">
              <a:latin typeface="Times New Roman" pitchFamily="18" charset="0"/>
              <a:ea typeface="標楷體" pitchFamily="65" charset="-120"/>
              <a:cs typeface="Times New Roman" pitchFamily="18" charset="0"/>
            </a:endParaRPr>
          </a:p>
        </p:txBody>
      </p:sp>
      <p:pic>
        <p:nvPicPr>
          <p:cNvPr id="4"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2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3275856" y="1981149"/>
            <a:ext cx="1728192" cy="663590"/>
          </a:xfrm>
          <a:prstGeom prst="roundRect">
            <a:avLst/>
          </a:prstGeom>
          <a:solidFill>
            <a:srgbClr val="FF99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lang="en-US" altLang="zh-TW" sz="1600" b="1" dirty="0" smtClean="0">
                <a:latin typeface="Times New Roman" pitchFamily="18" charset="0"/>
                <a:ea typeface="標楷體" pitchFamily="65" charset="-120"/>
                <a:cs typeface="Times New Roman" pitchFamily="18" charset="0"/>
              </a:rPr>
              <a:t>CWTC</a:t>
            </a:r>
          </a:p>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kumimoji="0" lang="en-US" altLang="zh-TW" sz="1600" b="1" i="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b="1" i="0" u="none" strike="noStrike" cap="none" normalizeH="0" baseline="0" dirty="0" smtClean="0">
                <a:ln>
                  <a:noFill/>
                </a:ln>
                <a:effectLst/>
                <a:latin typeface="Times New Roman" pitchFamily="18" charset="0"/>
                <a:ea typeface="標楷體" pitchFamily="65" charset="-120"/>
                <a:cs typeface="Times New Roman" pitchFamily="18" charset="0"/>
              </a:rPr>
              <a:t>6548 TT)</a:t>
            </a:r>
            <a:endParaRPr kumimoji="0" lang="en-US" altLang="zh-TW" sz="1600" b="1" i="0" u="none" strike="noStrike" cap="none" normalizeH="0" baseline="0" dirty="0" smtClean="0">
              <a:ln>
                <a:noFill/>
              </a:ln>
              <a:effectLst/>
              <a:latin typeface="Times New Roman" pitchFamily="18" charset="0"/>
              <a:ea typeface="標楷體" pitchFamily="65" charset="-120"/>
              <a:cs typeface="Times New Roman" pitchFamily="18" charset="0"/>
            </a:endParaRPr>
          </a:p>
        </p:txBody>
      </p:sp>
      <p:sp>
        <p:nvSpPr>
          <p:cNvPr id="7" name="圓角矩形 6"/>
          <p:cNvSpPr/>
          <p:nvPr/>
        </p:nvSpPr>
        <p:spPr bwMode="auto">
          <a:xfrm>
            <a:off x="2483768" y="3284985"/>
            <a:ext cx="1728192" cy="576063"/>
          </a:xfrm>
          <a:prstGeom prst="roundRect">
            <a:avLst/>
          </a:prstGeom>
          <a:solidFill>
            <a:srgbClr val="FFCC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SHAP</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 (Singapore)</a:t>
            </a:r>
            <a:endParaRPr lang="en-US" altLang="zh-TW" sz="1400" b="1" dirty="0">
              <a:latin typeface="Times New Roman" pitchFamily="18" charset="0"/>
              <a:ea typeface="微軟正黑體" panose="020B0604030504040204" pitchFamily="34" charset="-120"/>
              <a:cs typeface="Times New Roman" pitchFamily="18" charset="0"/>
            </a:endParaRPr>
          </a:p>
        </p:txBody>
      </p:sp>
      <p:sp>
        <p:nvSpPr>
          <p:cNvPr id="12" name="圓角矩形 11"/>
          <p:cNvSpPr/>
          <p:nvPr/>
        </p:nvSpPr>
        <p:spPr bwMode="auto">
          <a:xfrm>
            <a:off x="5580112" y="4941168"/>
            <a:ext cx="1368153" cy="652050"/>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MSHE</a:t>
            </a:r>
          </a:p>
          <a:p>
            <a:pPr algn="ctr" eaLnBrk="0" fontAlgn="base" hangingPunct="0">
              <a:spcBef>
                <a:spcPts val="200"/>
              </a:spcBef>
              <a:spcAft>
                <a:spcPct val="0"/>
              </a:spcAft>
              <a:buClr>
                <a:schemeClr val="accent2"/>
              </a:buClr>
              <a:buSzPct val="80000"/>
            </a:pPr>
            <a:r>
              <a:rPr lang="en-US" altLang="zh-TW" sz="1400" b="1" dirty="0">
                <a:latin typeface="Times New Roman" pitchFamily="18" charset="0"/>
                <a:ea typeface="標楷體" pitchFamily="65" charset="-120"/>
                <a:cs typeface="Times New Roman" pitchFamily="18" charset="0"/>
              </a:rPr>
              <a:t>(Malaysia)</a:t>
            </a:r>
          </a:p>
        </p:txBody>
      </p:sp>
      <p:sp>
        <p:nvSpPr>
          <p:cNvPr id="13" name="圓角矩形 12"/>
          <p:cNvSpPr/>
          <p:nvPr/>
        </p:nvSpPr>
        <p:spPr bwMode="auto">
          <a:xfrm>
            <a:off x="1043608" y="4941168"/>
            <a:ext cx="1368153" cy="652050"/>
          </a:xfrm>
          <a:prstGeom prst="roundRect">
            <a:avLst/>
          </a:prstGeom>
          <a:solidFill>
            <a:srgbClr val="99FF33"/>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SHEC</a:t>
            </a:r>
          </a:p>
          <a:p>
            <a:pPr algn="ctr" eaLnBrk="0" fontAlgn="base" hangingPunct="0">
              <a:spcBef>
                <a:spcPts val="200"/>
              </a:spcBef>
              <a:spcAft>
                <a:spcPct val="0"/>
              </a:spcAft>
              <a:buClr>
                <a:schemeClr val="accent2"/>
              </a:buClr>
              <a:buSzPct val="80000"/>
            </a:pPr>
            <a:r>
              <a:rPr lang="en-US" altLang="zh-TW" sz="1400" b="1" dirty="0">
                <a:latin typeface="Times New Roman" pitchFamily="18" charset="0"/>
                <a:ea typeface="標楷體" pitchFamily="65" charset="-120"/>
                <a:cs typeface="Times New Roman" pitchFamily="18" charset="0"/>
              </a:rPr>
              <a:t>(Chengdu)</a:t>
            </a:r>
          </a:p>
        </p:txBody>
      </p:sp>
      <p:sp>
        <p:nvSpPr>
          <p:cNvPr id="14" name="圓角矩形 13"/>
          <p:cNvSpPr/>
          <p:nvPr/>
        </p:nvSpPr>
        <p:spPr bwMode="auto">
          <a:xfrm>
            <a:off x="2555776" y="4941168"/>
            <a:ext cx="1368153" cy="652050"/>
          </a:xfrm>
          <a:prstGeom prst="roundRect">
            <a:avLst/>
          </a:prstGeom>
          <a:solidFill>
            <a:schemeClr val="accent4">
              <a:lumMod val="60000"/>
              <a:lumOff val="40000"/>
            </a:schemeClr>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SHPC</a:t>
            </a:r>
          </a:p>
          <a:p>
            <a:pPr algn="ctr" eaLnBrk="0" fontAlgn="base" hangingPunct="0">
              <a:spcBef>
                <a:spcPts val="200"/>
              </a:spcBef>
              <a:spcAft>
                <a:spcPct val="0"/>
              </a:spcAft>
              <a:buClr>
                <a:schemeClr val="accent2"/>
              </a:buClr>
              <a:buSzPct val="80000"/>
            </a:pPr>
            <a:r>
              <a:rPr lang="en-US" altLang="zh-TW" sz="1400" b="1" dirty="0">
                <a:latin typeface="Times New Roman" pitchFamily="18" charset="0"/>
                <a:ea typeface="標楷體" pitchFamily="65" charset="-120"/>
                <a:cs typeface="Times New Roman" pitchFamily="18" charset="0"/>
              </a:rPr>
              <a:t>(Chengdu)</a:t>
            </a:r>
          </a:p>
        </p:txBody>
      </p:sp>
      <p:sp>
        <p:nvSpPr>
          <p:cNvPr id="15" name="圓角矩形 14"/>
          <p:cNvSpPr/>
          <p:nvPr/>
        </p:nvSpPr>
        <p:spPr bwMode="auto">
          <a:xfrm>
            <a:off x="4067944" y="4941168"/>
            <a:ext cx="1368153" cy="652050"/>
          </a:xfrm>
          <a:prstGeom prst="roundRect">
            <a:avLst/>
          </a:prstGeom>
          <a:solidFill>
            <a:srgbClr val="00B0F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SHS</a:t>
            </a:r>
          </a:p>
          <a:p>
            <a:pPr algn="ctr" eaLnBrk="0" fontAlgn="base" hangingPunct="0">
              <a:spcBef>
                <a:spcPts val="200"/>
              </a:spcBef>
              <a:spcAft>
                <a:spcPct val="0"/>
              </a:spcAft>
              <a:buClr>
                <a:schemeClr val="accent2"/>
              </a:buClr>
              <a:buSzPct val="80000"/>
            </a:pPr>
            <a:r>
              <a:rPr lang="en-US" altLang="zh-TW" sz="1400" b="1" dirty="0">
                <a:latin typeface="Times New Roman" pitchFamily="18" charset="0"/>
                <a:ea typeface="標楷體" pitchFamily="65" charset="-120"/>
                <a:cs typeface="Times New Roman" pitchFamily="18" charset="0"/>
              </a:rPr>
              <a:t>(Suzhou)</a:t>
            </a:r>
          </a:p>
        </p:txBody>
      </p:sp>
      <p:sp>
        <p:nvSpPr>
          <p:cNvPr id="17" name="文字方塊 16"/>
          <p:cNvSpPr txBox="1"/>
          <p:nvPr/>
        </p:nvSpPr>
        <p:spPr>
          <a:xfrm>
            <a:off x="4788024" y="4581128"/>
            <a:ext cx="663964"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100%</a:t>
            </a:r>
          </a:p>
        </p:txBody>
      </p:sp>
      <p:sp>
        <p:nvSpPr>
          <p:cNvPr id="20" name="文字方塊 19"/>
          <p:cNvSpPr txBox="1"/>
          <p:nvPr/>
        </p:nvSpPr>
        <p:spPr>
          <a:xfrm>
            <a:off x="1835696" y="4581128"/>
            <a:ext cx="561372" cy="338554"/>
          </a:xfrm>
          <a:prstGeom prst="rect">
            <a:avLst/>
          </a:prstGeom>
          <a:noFill/>
        </p:spPr>
        <p:txBody>
          <a:bodyPr wrap="none" rtlCol="0">
            <a:spAutoFit/>
          </a:bodyPr>
          <a:lstStyle/>
          <a:p>
            <a:r>
              <a:rPr lang="en-US" altLang="zh-TW" sz="1600" dirty="0">
                <a:solidFill>
                  <a:srgbClr val="FF0000"/>
                </a:solidFill>
                <a:latin typeface="Times New Roman" pitchFamily="18" charset="0"/>
                <a:cs typeface="Times New Roman" pitchFamily="18" charset="0"/>
              </a:rPr>
              <a:t>7</a:t>
            </a:r>
            <a:r>
              <a:rPr lang="en-US" altLang="zh-TW" sz="1600" dirty="0" smtClean="0">
                <a:solidFill>
                  <a:srgbClr val="FF0000"/>
                </a:solidFill>
                <a:latin typeface="Times New Roman" pitchFamily="18" charset="0"/>
                <a:cs typeface="Times New Roman" pitchFamily="18" charset="0"/>
              </a:rPr>
              <a:t>0%</a:t>
            </a:r>
          </a:p>
        </p:txBody>
      </p:sp>
      <p:sp>
        <p:nvSpPr>
          <p:cNvPr id="21" name="文字方塊 20"/>
          <p:cNvSpPr txBox="1"/>
          <p:nvPr/>
        </p:nvSpPr>
        <p:spPr>
          <a:xfrm>
            <a:off x="3347864" y="4581128"/>
            <a:ext cx="561372" cy="338554"/>
          </a:xfrm>
          <a:prstGeom prst="rect">
            <a:avLst/>
          </a:prstGeom>
          <a:noFill/>
        </p:spPr>
        <p:txBody>
          <a:bodyPr wrap="none" rtlCol="0">
            <a:spAutoFit/>
          </a:bodyPr>
          <a:lstStyle/>
          <a:p>
            <a:r>
              <a:rPr lang="en-US" altLang="zh-TW" sz="1600" dirty="0">
                <a:solidFill>
                  <a:srgbClr val="FF0000"/>
                </a:solidFill>
                <a:latin typeface="Times New Roman" pitchFamily="18" charset="0"/>
                <a:cs typeface="Times New Roman" pitchFamily="18" charset="0"/>
              </a:rPr>
              <a:t>7</a:t>
            </a:r>
            <a:r>
              <a:rPr lang="en-US" altLang="zh-TW" sz="1600" dirty="0" smtClean="0">
                <a:solidFill>
                  <a:srgbClr val="FF0000"/>
                </a:solidFill>
                <a:latin typeface="Times New Roman" pitchFamily="18" charset="0"/>
                <a:cs typeface="Times New Roman" pitchFamily="18" charset="0"/>
              </a:rPr>
              <a:t>0%</a:t>
            </a:r>
          </a:p>
        </p:txBody>
      </p:sp>
      <p:sp>
        <p:nvSpPr>
          <p:cNvPr id="22" name="文字方塊 21"/>
          <p:cNvSpPr txBox="1"/>
          <p:nvPr/>
        </p:nvSpPr>
        <p:spPr>
          <a:xfrm>
            <a:off x="6332391" y="4563561"/>
            <a:ext cx="633507" cy="323165"/>
          </a:xfrm>
          <a:prstGeom prst="rect">
            <a:avLst/>
          </a:prstGeom>
          <a:noFill/>
        </p:spPr>
        <p:txBody>
          <a:bodyPr wrap="none" rtlCol="0">
            <a:spAutoFit/>
          </a:bodyPr>
          <a:lstStyle/>
          <a:p>
            <a:r>
              <a:rPr lang="en-US" altLang="zh-TW" sz="1500" dirty="0" smtClean="0">
                <a:solidFill>
                  <a:srgbClr val="FF0000"/>
                </a:solidFill>
                <a:latin typeface="Times New Roman" pitchFamily="18" charset="0"/>
                <a:cs typeface="Times New Roman" pitchFamily="18" charset="0"/>
              </a:rPr>
              <a:t>100%</a:t>
            </a:r>
          </a:p>
        </p:txBody>
      </p:sp>
      <p:sp>
        <p:nvSpPr>
          <p:cNvPr id="27" name="文字方塊 26"/>
          <p:cNvSpPr txBox="1"/>
          <p:nvPr/>
        </p:nvSpPr>
        <p:spPr>
          <a:xfrm>
            <a:off x="1771774" y="5701393"/>
            <a:ext cx="561372"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30%</a:t>
            </a:r>
          </a:p>
        </p:txBody>
      </p:sp>
      <p:sp>
        <p:nvSpPr>
          <p:cNvPr id="28" name="文字方塊 27"/>
          <p:cNvSpPr txBox="1"/>
          <p:nvPr/>
        </p:nvSpPr>
        <p:spPr>
          <a:xfrm>
            <a:off x="3352939" y="5733256"/>
            <a:ext cx="561372"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30%</a:t>
            </a:r>
          </a:p>
        </p:txBody>
      </p:sp>
      <p:sp>
        <p:nvSpPr>
          <p:cNvPr id="33" name="圓角矩形 32"/>
          <p:cNvSpPr/>
          <p:nvPr/>
        </p:nvSpPr>
        <p:spPr bwMode="auto">
          <a:xfrm>
            <a:off x="7092280" y="4941168"/>
            <a:ext cx="1524030" cy="652050"/>
          </a:xfrm>
          <a:prstGeom prst="roundRect">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SHT</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(Taiwan)</a:t>
            </a:r>
            <a:endParaRPr lang="en-US" altLang="zh-TW" sz="1400" b="1" dirty="0">
              <a:latin typeface="Times New Roman" pitchFamily="18" charset="0"/>
              <a:ea typeface="標楷體" pitchFamily="65" charset="-120"/>
              <a:cs typeface="Times New Roman" pitchFamily="18" charset="0"/>
            </a:endParaRPr>
          </a:p>
        </p:txBody>
      </p:sp>
      <p:sp>
        <p:nvSpPr>
          <p:cNvPr id="35" name="文字方塊 34"/>
          <p:cNvSpPr txBox="1"/>
          <p:nvPr/>
        </p:nvSpPr>
        <p:spPr>
          <a:xfrm>
            <a:off x="7884368" y="4581128"/>
            <a:ext cx="633507" cy="323165"/>
          </a:xfrm>
          <a:prstGeom prst="rect">
            <a:avLst/>
          </a:prstGeom>
          <a:noFill/>
        </p:spPr>
        <p:txBody>
          <a:bodyPr wrap="none" rtlCol="0">
            <a:spAutoFit/>
          </a:bodyPr>
          <a:lstStyle/>
          <a:p>
            <a:r>
              <a:rPr lang="en-US" altLang="zh-TW" sz="1500" dirty="0" smtClean="0">
                <a:solidFill>
                  <a:srgbClr val="FF0000"/>
                </a:solidFill>
                <a:latin typeface="Times New Roman" pitchFamily="18" charset="0"/>
                <a:cs typeface="Times New Roman" pitchFamily="18" charset="0"/>
              </a:rPr>
              <a:t>100%</a:t>
            </a:r>
          </a:p>
        </p:txBody>
      </p:sp>
      <p:cxnSp>
        <p:nvCxnSpPr>
          <p:cNvPr id="55" name="肘形接點 54"/>
          <p:cNvCxnSpPr/>
          <p:nvPr/>
        </p:nvCxnSpPr>
        <p:spPr>
          <a:xfrm>
            <a:off x="4989764" y="2217169"/>
            <a:ext cx="2880000" cy="27360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61" name="圓角矩形 60"/>
          <p:cNvSpPr/>
          <p:nvPr/>
        </p:nvSpPr>
        <p:spPr bwMode="auto">
          <a:xfrm>
            <a:off x="323528" y="4149080"/>
            <a:ext cx="1008112" cy="576064"/>
          </a:xfrm>
          <a:prstGeom prst="roundRect">
            <a:avLst/>
          </a:prstGeom>
          <a:solidFill>
            <a:schemeClr val="bg1">
              <a:lumMod val="95000"/>
            </a:schemeClr>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WSP</a:t>
            </a:r>
            <a:endParaRPr lang="en-US" altLang="zh-TW" sz="1400" b="1" dirty="0">
              <a:latin typeface="Times New Roman" pitchFamily="18" charset="0"/>
              <a:ea typeface="微軟正黑體" panose="020B0604030504040204" pitchFamily="34" charset="-120"/>
              <a:cs typeface="Times New Roman" pitchFamily="18" charset="0"/>
            </a:endParaRPr>
          </a:p>
        </p:txBody>
      </p:sp>
      <p:cxnSp>
        <p:nvCxnSpPr>
          <p:cNvPr id="64" name="直線單箭頭接點 63"/>
          <p:cNvCxnSpPr/>
          <p:nvPr/>
        </p:nvCxnSpPr>
        <p:spPr>
          <a:xfrm>
            <a:off x="1691680" y="4438451"/>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文字方塊 38"/>
          <p:cNvSpPr txBox="1"/>
          <p:nvPr/>
        </p:nvSpPr>
        <p:spPr>
          <a:xfrm>
            <a:off x="2915816" y="2924944"/>
            <a:ext cx="663964"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100%</a:t>
            </a:r>
          </a:p>
        </p:txBody>
      </p:sp>
      <p:cxnSp>
        <p:nvCxnSpPr>
          <p:cNvPr id="57" name="圖案 56"/>
          <p:cNvCxnSpPr/>
          <p:nvPr/>
        </p:nvCxnSpPr>
        <p:spPr>
          <a:xfrm rot="16200000" flipH="1">
            <a:off x="1331577" y="4191239"/>
            <a:ext cx="1368000" cy="2520000"/>
          </a:xfrm>
          <a:prstGeom prst="bentConnector2">
            <a:avLst/>
          </a:prstGeom>
        </p:spPr>
        <p:style>
          <a:lnRef idx="1">
            <a:schemeClr val="dk1"/>
          </a:lnRef>
          <a:fillRef idx="0">
            <a:schemeClr val="dk1"/>
          </a:fillRef>
          <a:effectRef idx="0">
            <a:schemeClr val="dk1"/>
          </a:effectRef>
          <a:fontRef idx="minor">
            <a:schemeClr val="tx1"/>
          </a:fontRef>
        </p:style>
      </p:cxnSp>
      <p:cxnSp>
        <p:nvCxnSpPr>
          <p:cNvPr id="59" name="直線接點 58"/>
          <p:cNvCxnSpPr/>
          <p:nvPr/>
        </p:nvCxnSpPr>
        <p:spPr>
          <a:xfrm>
            <a:off x="1691680" y="4447925"/>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73" name="直線接點 72"/>
          <p:cNvCxnSpPr/>
          <p:nvPr/>
        </p:nvCxnSpPr>
        <p:spPr>
          <a:xfrm>
            <a:off x="3491880" y="3861048"/>
            <a:ext cx="0" cy="576000"/>
          </a:xfrm>
          <a:prstGeom prst="line">
            <a:avLst/>
          </a:prstGeom>
        </p:spPr>
        <p:style>
          <a:lnRef idx="1">
            <a:schemeClr val="dk1"/>
          </a:lnRef>
          <a:fillRef idx="0">
            <a:schemeClr val="dk1"/>
          </a:fillRef>
          <a:effectRef idx="0">
            <a:schemeClr val="dk1"/>
          </a:effectRef>
          <a:fontRef idx="minor">
            <a:schemeClr val="tx1"/>
          </a:fontRef>
        </p:style>
      </p:cxnSp>
      <p:sp>
        <p:nvSpPr>
          <p:cNvPr id="93" name="文字方塊 92"/>
          <p:cNvSpPr txBox="1"/>
          <p:nvPr/>
        </p:nvSpPr>
        <p:spPr>
          <a:xfrm>
            <a:off x="899592" y="3645024"/>
            <a:ext cx="663964"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100%</a:t>
            </a:r>
          </a:p>
        </p:txBody>
      </p:sp>
      <p:cxnSp>
        <p:nvCxnSpPr>
          <p:cNvPr id="97" name="圖案 96"/>
          <p:cNvCxnSpPr/>
          <p:nvPr/>
        </p:nvCxnSpPr>
        <p:spPr>
          <a:xfrm rot="10800000" flipV="1">
            <a:off x="755576" y="3573016"/>
            <a:ext cx="1728000" cy="46800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1" name="文字方塊 40"/>
          <p:cNvSpPr txBox="1"/>
          <p:nvPr/>
        </p:nvSpPr>
        <p:spPr>
          <a:xfrm>
            <a:off x="4788024" y="2924944"/>
            <a:ext cx="561372"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49%</a:t>
            </a:r>
          </a:p>
        </p:txBody>
      </p:sp>
      <p:sp>
        <p:nvSpPr>
          <p:cNvPr id="42" name="圓角矩形 41"/>
          <p:cNvSpPr/>
          <p:nvPr/>
        </p:nvSpPr>
        <p:spPr bwMode="auto">
          <a:xfrm>
            <a:off x="4355976" y="3284984"/>
            <a:ext cx="1368152" cy="576064"/>
          </a:xfrm>
          <a:prstGeom prst="roundRect">
            <a:avLst/>
          </a:prstGeom>
          <a:solidFill>
            <a:srgbClr val="FFCC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OM</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 (Japan)</a:t>
            </a:r>
            <a:endParaRPr lang="en-US" altLang="zh-TW" sz="1400" b="1" dirty="0">
              <a:latin typeface="Times New Roman" pitchFamily="18" charset="0"/>
              <a:ea typeface="微軟正黑體" panose="020B0604030504040204" pitchFamily="34" charset="-120"/>
              <a:cs typeface="Times New Roman" pitchFamily="18" charset="0"/>
            </a:endParaRPr>
          </a:p>
        </p:txBody>
      </p:sp>
      <p:cxnSp>
        <p:nvCxnSpPr>
          <p:cNvPr id="46" name="肘形接點 54"/>
          <p:cNvCxnSpPr/>
          <p:nvPr/>
        </p:nvCxnSpPr>
        <p:spPr>
          <a:xfrm>
            <a:off x="5000060" y="2456944"/>
            <a:ext cx="1692000" cy="8280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8" name="圓角矩形 47"/>
          <p:cNvSpPr/>
          <p:nvPr/>
        </p:nvSpPr>
        <p:spPr bwMode="auto">
          <a:xfrm>
            <a:off x="5940152" y="3284984"/>
            <a:ext cx="1368152" cy="576064"/>
          </a:xfrm>
          <a:prstGeom prst="roundRect">
            <a:avLst/>
          </a:prstGeom>
          <a:solidFill>
            <a:srgbClr val="FFCC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CWTC-J (Japan)</a:t>
            </a:r>
            <a:endParaRPr lang="en-US" altLang="zh-TW" sz="1400" b="1" dirty="0">
              <a:latin typeface="Times New Roman" pitchFamily="18" charset="0"/>
              <a:ea typeface="微軟正黑體" panose="020B0604030504040204" pitchFamily="34" charset="-120"/>
              <a:cs typeface="Times New Roman" pitchFamily="18" charset="0"/>
            </a:endParaRPr>
          </a:p>
        </p:txBody>
      </p:sp>
      <p:sp>
        <p:nvSpPr>
          <p:cNvPr id="49" name="文字方塊 48"/>
          <p:cNvSpPr txBox="1"/>
          <p:nvPr/>
        </p:nvSpPr>
        <p:spPr>
          <a:xfrm>
            <a:off x="6660232" y="2924944"/>
            <a:ext cx="663964" cy="338554"/>
          </a:xfrm>
          <a:prstGeom prst="rect">
            <a:avLst/>
          </a:prstGeom>
          <a:noFill/>
        </p:spPr>
        <p:txBody>
          <a:bodyPr wrap="none" rtlCol="0">
            <a:spAutoFit/>
          </a:bodyPr>
          <a:lstStyle/>
          <a:p>
            <a:r>
              <a:rPr lang="en-US" altLang="zh-TW" sz="1600" dirty="0" smtClean="0">
                <a:solidFill>
                  <a:srgbClr val="FF0000"/>
                </a:solidFill>
                <a:latin typeface="Times New Roman" pitchFamily="18" charset="0"/>
                <a:cs typeface="Times New Roman" pitchFamily="18" charset="0"/>
              </a:rPr>
              <a:t>100%</a:t>
            </a:r>
          </a:p>
        </p:txBody>
      </p:sp>
      <p:sp>
        <p:nvSpPr>
          <p:cNvPr id="44" name="標題 1"/>
          <p:cNvSpPr txBox="1">
            <a:spLocks/>
          </p:cNvSpPr>
          <p:nvPr/>
        </p:nvSpPr>
        <p:spPr>
          <a:xfrm>
            <a:off x="0" y="238"/>
            <a:ext cx="9143999" cy="640948"/>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latin typeface="Times New Roman" pitchFamily="18" charset="0"/>
                <a:cs typeface="Times New Roman" pitchFamily="18" charset="0"/>
              </a:rPr>
              <a:t>  Investment </a:t>
            </a:r>
            <a:r>
              <a:rPr lang="en-US" altLang="zh-TW" sz="3200" b="1" dirty="0">
                <a:latin typeface="Times New Roman" pitchFamily="18" charset="0"/>
                <a:cs typeface="Times New Roman" pitchFamily="18" charset="0"/>
              </a:rPr>
              <a:t>Structure</a:t>
            </a:r>
            <a:endParaRPr lang="zh-TW" altLang="en-US" sz="3200" b="1" dirty="0"/>
          </a:p>
        </p:txBody>
      </p:sp>
      <p:pic>
        <p:nvPicPr>
          <p:cNvPr id="4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單箭頭接點 46"/>
          <p:cNvCxnSpPr/>
          <p:nvPr/>
        </p:nvCxnSpPr>
        <p:spPr>
          <a:xfrm>
            <a:off x="3247807" y="4456588"/>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單箭頭接點 49"/>
          <p:cNvCxnSpPr/>
          <p:nvPr/>
        </p:nvCxnSpPr>
        <p:spPr>
          <a:xfrm>
            <a:off x="4706156" y="4436235"/>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單箭頭接點 50"/>
          <p:cNvCxnSpPr/>
          <p:nvPr/>
        </p:nvCxnSpPr>
        <p:spPr>
          <a:xfrm>
            <a:off x="6263680" y="4447925"/>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單箭頭接點 51"/>
          <p:cNvCxnSpPr/>
          <p:nvPr/>
        </p:nvCxnSpPr>
        <p:spPr>
          <a:xfrm>
            <a:off x="4706156" y="2636944"/>
            <a:ext cx="0" cy="648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直線單箭頭接點 52"/>
          <p:cNvCxnSpPr/>
          <p:nvPr/>
        </p:nvCxnSpPr>
        <p:spPr>
          <a:xfrm>
            <a:off x="3638434" y="2636944"/>
            <a:ext cx="0" cy="648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直線單箭頭接點 53"/>
          <p:cNvCxnSpPr/>
          <p:nvPr/>
        </p:nvCxnSpPr>
        <p:spPr>
          <a:xfrm rot="10800000">
            <a:off x="3269839" y="5631239"/>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線單箭頭接點 61"/>
          <p:cNvCxnSpPr/>
          <p:nvPr/>
        </p:nvCxnSpPr>
        <p:spPr>
          <a:xfrm rot="10800000">
            <a:off x="1674147" y="5610975"/>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投影片編號版面配置區 1"/>
          <p:cNvSpPr>
            <a:spLocks noGrp="1"/>
          </p:cNvSpPr>
          <p:nvPr>
            <p:ph type="sldNum" sz="quarter" idx="12"/>
          </p:nvPr>
        </p:nvSpPr>
        <p:spPr/>
        <p:txBody>
          <a:bodyPr/>
          <a:lstStyle/>
          <a:p>
            <a:fld id="{E25C3285-3FAB-4576-96CD-965DFBF441FB}" type="slidenum">
              <a:rPr lang="zh-TW" altLang="en-US" smtClean="0"/>
              <a:pPr/>
              <a:t>8</a:t>
            </a:fld>
            <a:endParaRPr lang="zh-TW" altLang="en-US"/>
          </a:p>
        </p:txBody>
      </p:sp>
      <p:sp>
        <p:nvSpPr>
          <p:cNvPr id="40" name="圓角矩形 39"/>
          <p:cNvSpPr/>
          <p:nvPr/>
        </p:nvSpPr>
        <p:spPr bwMode="auto">
          <a:xfrm>
            <a:off x="3261572" y="916547"/>
            <a:ext cx="1728192" cy="668602"/>
          </a:xfrm>
          <a:prstGeom prst="roundRect">
            <a:avLst/>
          </a:prstGeom>
          <a:solidFill>
            <a:srgbClr val="FF99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lang="en-US" altLang="zh-TW" sz="1600" b="1" dirty="0" smtClean="0">
                <a:latin typeface="Times New Roman" pitchFamily="18" charset="0"/>
                <a:ea typeface="標楷體" pitchFamily="65" charset="-120"/>
                <a:cs typeface="Times New Roman" pitchFamily="18" charset="0"/>
              </a:rPr>
              <a:t>CWE</a:t>
            </a:r>
          </a:p>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kumimoji="0" lang="en-US" altLang="zh-TW" sz="1600" b="1" i="0" u="none" strike="noStrike" cap="none" normalizeH="0" baseline="0" dirty="0" smtClean="0">
                <a:ln>
                  <a:noFill/>
                </a:ln>
                <a:effectLst/>
                <a:latin typeface="Times New Roman" pitchFamily="18" charset="0"/>
                <a:ea typeface="標楷體" pitchFamily="65" charset="-120"/>
                <a:cs typeface="Times New Roman" pitchFamily="18" charset="0"/>
              </a:rPr>
              <a:t>(</a:t>
            </a:r>
            <a:r>
              <a:rPr lang="en-US" altLang="zh-TW" sz="1600" b="1" dirty="0" smtClean="0">
                <a:latin typeface="Times New Roman" pitchFamily="18" charset="0"/>
                <a:ea typeface="標楷體" pitchFamily="65" charset="-120"/>
                <a:cs typeface="Times New Roman" pitchFamily="18" charset="0"/>
              </a:rPr>
              <a:t>8070 TT</a:t>
            </a:r>
            <a:r>
              <a:rPr kumimoji="0" lang="en-US" altLang="zh-TW" sz="1600" b="1" i="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en-US" altLang="zh-TW" sz="1600" b="1" i="0" u="none" strike="noStrike" cap="none" normalizeH="0" baseline="0" dirty="0" smtClean="0">
              <a:ln>
                <a:noFill/>
              </a:ln>
              <a:effectLst/>
              <a:latin typeface="Times New Roman" pitchFamily="18" charset="0"/>
              <a:ea typeface="標楷體" pitchFamily="65" charset="-120"/>
              <a:cs typeface="Times New Roman" pitchFamily="18" charset="0"/>
            </a:endParaRPr>
          </a:p>
        </p:txBody>
      </p:sp>
      <p:cxnSp>
        <p:nvCxnSpPr>
          <p:cNvPr id="43" name="直線單箭頭接點 42"/>
          <p:cNvCxnSpPr/>
          <p:nvPr/>
        </p:nvCxnSpPr>
        <p:spPr>
          <a:xfrm>
            <a:off x="4125668" y="1585149"/>
            <a:ext cx="0" cy="396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文字方塊 55"/>
          <p:cNvSpPr txBox="1"/>
          <p:nvPr/>
        </p:nvSpPr>
        <p:spPr>
          <a:xfrm>
            <a:off x="4178124" y="1634620"/>
            <a:ext cx="926653" cy="338554"/>
          </a:xfrm>
          <a:prstGeom prst="rect">
            <a:avLst/>
          </a:prstGeom>
          <a:noFill/>
        </p:spPr>
        <p:txBody>
          <a:bodyPr wrap="square" rtlCol="0">
            <a:spAutoFit/>
          </a:bodyPr>
          <a:lstStyle/>
          <a:p>
            <a:r>
              <a:rPr lang="en-US" altLang="zh-TW" sz="1600" dirty="0" smtClean="0">
                <a:solidFill>
                  <a:srgbClr val="FF0000"/>
                </a:solidFill>
                <a:latin typeface="Times New Roman" pitchFamily="18" charset="0"/>
                <a:cs typeface="Times New Roman" pitchFamily="18" charset="0"/>
              </a:rPr>
              <a:t>45.42%</a:t>
            </a:r>
          </a:p>
        </p:txBody>
      </p:sp>
    </p:spTree>
    <p:extLst>
      <p:ext uri="{BB962C8B-B14F-4D97-AF65-F5344CB8AC3E}">
        <p14:creationId xmlns:p14="http://schemas.microsoft.com/office/powerpoint/2010/main" val="1954842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852936"/>
            <a:ext cx="8229600" cy="1143000"/>
          </a:xfrm>
        </p:spPr>
        <p:txBody>
          <a:bodyPr>
            <a:normAutofit/>
          </a:bodyPr>
          <a:lstStyle/>
          <a:p>
            <a:r>
              <a:rPr lang="en-US" altLang="zh-TW" sz="4000" b="1" dirty="0">
                <a:latin typeface="Times New Roman" pitchFamily="18" charset="0"/>
                <a:ea typeface="微軟正黑體" pitchFamily="34" charset="-120"/>
                <a:cs typeface="Times New Roman" pitchFamily="18" charset="0"/>
              </a:rPr>
              <a:t>B. </a:t>
            </a:r>
            <a:r>
              <a:rPr lang="en-US" altLang="zh-TW" sz="4000" b="1" u="sng" dirty="0">
                <a:latin typeface="Times New Roman" pitchFamily="18" charset="0"/>
                <a:ea typeface="微軟正黑體" pitchFamily="34" charset="-120"/>
                <a:cs typeface="Times New Roman" pitchFamily="18" charset="0"/>
              </a:rPr>
              <a:t>Core </a:t>
            </a:r>
            <a:r>
              <a:rPr lang="en-US" altLang="zh-TW" sz="4000" b="1" u="sng" dirty="0" smtClean="0">
                <a:latin typeface="Times New Roman" pitchFamily="18" charset="0"/>
                <a:ea typeface="微軟正黑體" pitchFamily="34" charset="-120"/>
                <a:cs typeface="Times New Roman" pitchFamily="18" charset="0"/>
              </a:rPr>
              <a:t>Technology</a:t>
            </a:r>
            <a:endParaRPr lang="zh-TW" altLang="en-US" sz="4000" u="sng" dirty="0"/>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9</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45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11008</TotalTime>
  <Words>1529</Words>
  <Application>Microsoft Office PowerPoint</Application>
  <PresentationFormat>如螢幕大小 (4:3)</PresentationFormat>
  <Paragraphs>259</Paragraphs>
  <Slides>36</Slides>
  <Notes>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36</vt:i4>
      </vt:variant>
    </vt:vector>
  </HeadingPairs>
  <TitlesOfParts>
    <vt:vector size="38" baseType="lpstr">
      <vt:lpstr>Office 佈景主題</vt:lpstr>
      <vt:lpstr>工作表</vt:lpstr>
      <vt:lpstr>CHANG WAH TECHNOLOGY CO., LTD (6548 TT)</vt:lpstr>
      <vt:lpstr>Disclaimer </vt:lpstr>
      <vt:lpstr>  ON Semiconductor 2017 Supplier Award </vt:lpstr>
      <vt:lpstr>Outline</vt:lpstr>
      <vt:lpstr>A. Company Introduction</vt:lpstr>
      <vt:lpstr>  Company Information</vt:lpstr>
      <vt:lpstr>  Company History</vt:lpstr>
      <vt:lpstr>PowerPoint 簡報</vt:lpstr>
      <vt:lpstr>B. Core Technology</vt:lpstr>
      <vt:lpstr>PowerPoint 簡報</vt:lpstr>
      <vt:lpstr>PowerPoint 簡報</vt:lpstr>
      <vt:lpstr>PowerPoint 簡報</vt:lpstr>
      <vt:lpstr>PowerPoint 簡報</vt:lpstr>
      <vt:lpstr>PowerPoint 簡報</vt:lpstr>
      <vt:lpstr>C. Automotive Electronics  and QFN Wettable Flank Packages</vt:lpstr>
      <vt:lpstr>  Automotive Electronics and QFN Wettable Flank      Packages</vt:lpstr>
      <vt:lpstr>  Automotive IC Features</vt:lpstr>
      <vt:lpstr>  QFN(Quad Flat No Lead)</vt:lpstr>
      <vt:lpstr>PowerPoint 簡報</vt:lpstr>
      <vt:lpstr>PowerPoint 簡報</vt:lpstr>
      <vt:lpstr>  Advantages of CWTC's Wettable Flank Process</vt:lpstr>
      <vt:lpstr>  Etching Lead Frame (show 2x2 unit)</vt:lpstr>
      <vt:lpstr>  Molding (show 2x2 unit)</vt:lpstr>
      <vt:lpstr>PowerPoint 簡報</vt:lpstr>
      <vt:lpstr>  Plating (show 2x2 unit)</vt:lpstr>
      <vt:lpstr>  Sawing Show (Unit)</vt:lpstr>
      <vt:lpstr>D. Financial Results</vt:lpstr>
      <vt:lpstr>  Financial Results   (Consolidated Monthly Revenue Trend)</vt:lpstr>
      <vt:lpstr>PowerPoint 簡報</vt:lpstr>
      <vt:lpstr>PowerPoint 簡報</vt:lpstr>
      <vt:lpstr>PowerPoint 簡報</vt:lpstr>
      <vt:lpstr>  Products Percentage – 1 (Application)</vt:lpstr>
      <vt:lpstr>  Products Percentage – 2 (Process)</vt:lpstr>
      <vt:lpstr>E. Development</vt:lpstr>
      <vt:lpstr>PowerPoint 簡報</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長華(8070)與長華科(6548)</dc:title>
  <dc:creator>richie.su</dc:creator>
  <cp:lastModifiedBy>richie.su</cp:lastModifiedBy>
  <cp:revision>314</cp:revision>
  <cp:lastPrinted>2018-03-29T07:37:07Z</cp:lastPrinted>
  <dcterms:created xsi:type="dcterms:W3CDTF">2018-01-24T01:31:48Z</dcterms:created>
  <dcterms:modified xsi:type="dcterms:W3CDTF">2018-04-09T01:09:37Z</dcterms:modified>
</cp:coreProperties>
</file>