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43" r:id="rId3"/>
    <p:sldId id="346" r:id="rId4"/>
    <p:sldId id="257" r:id="rId5"/>
    <p:sldId id="328" r:id="rId6"/>
    <p:sldId id="261" r:id="rId7"/>
    <p:sldId id="322" r:id="rId8"/>
    <p:sldId id="278" r:id="rId9"/>
    <p:sldId id="330" r:id="rId10"/>
    <p:sldId id="339" r:id="rId11"/>
    <p:sldId id="335" r:id="rId12"/>
    <p:sldId id="336" r:id="rId13"/>
    <p:sldId id="337" r:id="rId14"/>
    <p:sldId id="341" r:id="rId15"/>
    <p:sldId id="331" r:id="rId16"/>
    <p:sldId id="310" r:id="rId17"/>
    <p:sldId id="318" r:id="rId18"/>
    <p:sldId id="312" r:id="rId19"/>
    <p:sldId id="281" r:id="rId20"/>
    <p:sldId id="295" r:id="rId21"/>
    <p:sldId id="311" r:id="rId22"/>
    <p:sldId id="323" r:id="rId23"/>
    <p:sldId id="324" r:id="rId24"/>
    <p:sldId id="325" r:id="rId25"/>
    <p:sldId id="326" r:id="rId26"/>
    <p:sldId id="327" r:id="rId27"/>
    <p:sldId id="333" r:id="rId28"/>
    <p:sldId id="262" r:id="rId29"/>
    <p:sldId id="319" r:id="rId30"/>
    <p:sldId id="320" r:id="rId31"/>
    <p:sldId id="321" r:id="rId32"/>
    <p:sldId id="301" r:id="rId33"/>
    <p:sldId id="317" r:id="rId34"/>
    <p:sldId id="334" r:id="rId35"/>
    <p:sldId id="288" r:id="rId36"/>
    <p:sldId id="345" r:id="rId37"/>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74"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Richie\AppData\Local\Microsoft\Windows\Temporary%20Internet%20Files\Content.Outlook\4U7MTFEK\2017%20Package%20Distribution%20-0203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標楷體" pitchFamily="65" charset="-120"/>
                <a:ea typeface="標楷體" pitchFamily="65" charset="-120"/>
              </a:defRPr>
            </a:pPr>
            <a:r>
              <a:rPr lang="zh-TW" altLang="zh-TW" sz="1800" b="1" i="0" u="none" strike="noStrike" baseline="0" dirty="0" smtClean="0">
                <a:effectLst/>
                <a:latin typeface="標楷體" pitchFamily="65" charset="-120"/>
                <a:ea typeface="標楷體" pitchFamily="65" charset="-120"/>
              </a:rPr>
              <a:t>合併月營收</a:t>
            </a:r>
            <a:endParaRPr lang="zh-TW" altLang="en-US" sz="1800" dirty="0">
              <a:latin typeface="標楷體" pitchFamily="65" charset="-120"/>
              <a:ea typeface="標楷體" pitchFamily="65" charset="-120"/>
            </a:endParaRPr>
          </a:p>
        </c:rich>
      </c:tx>
      <c:overlay val="0"/>
    </c:title>
    <c:autoTitleDeleted val="0"/>
    <c:plotArea>
      <c:layout/>
      <c:barChart>
        <c:barDir val="col"/>
        <c:grouping val="clustered"/>
        <c:varyColors val="0"/>
        <c:ser>
          <c:idx val="0"/>
          <c:order val="0"/>
          <c:tx>
            <c:strRef>
              <c:f>工作表1!$B$1</c:f>
              <c:strCache>
                <c:ptCount val="1"/>
                <c:pt idx="0">
                  <c:v>數列 1</c:v>
                </c:pt>
              </c:strCache>
            </c:strRef>
          </c:tx>
          <c:invertIfNegative val="0"/>
          <c:cat>
            <c:numRef>
              <c:f>工作表1!$A$2:$A$15</c:f>
              <c:numCache>
                <c:formatCode>mmm\-yy</c:formatCode>
                <c:ptCount val="1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numCache>
            </c:numRef>
          </c:cat>
          <c:val>
            <c:numRef>
              <c:f>工作表1!$B$2:$B$15</c:f>
              <c:numCache>
                <c:formatCode>_-* #,##0_-;\-* #,##0_-;_-* "-"??_-;_-@_-</c:formatCode>
                <c:ptCount val="14"/>
                <c:pt idx="0">
                  <c:v>41910</c:v>
                </c:pt>
                <c:pt idx="1">
                  <c:v>41158</c:v>
                </c:pt>
                <c:pt idx="2">
                  <c:v>358434</c:v>
                </c:pt>
                <c:pt idx="3">
                  <c:v>638406</c:v>
                </c:pt>
                <c:pt idx="4">
                  <c:v>657228</c:v>
                </c:pt>
                <c:pt idx="5">
                  <c:v>668591</c:v>
                </c:pt>
                <c:pt idx="6">
                  <c:v>660178</c:v>
                </c:pt>
                <c:pt idx="7">
                  <c:v>669254</c:v>
                </c:pt>
                <c:pt idx="8">
                  <c:v>670223</c:v>
                </c:pt>
                <c:pt idx="9">
                  <c:v>725311</c:v>
                </c:pt>
                <c:pt idx="10">
                  <c:v>768463</c:v>
                </c:pt>
                <c:pt idx="11">
                  <c:v>822749</c:v>
                </c:pt>
                <c:pt idx="12">
                  <c:v>841554</c:v>
                </c:pt>
                <c:pt idx="13">
                  <c:v>729906</c:v>
                </c:pt>
              </c:numCache>
            </c:numRef>
          </c:val>
        </c:ser>
        <c:dLbls>
          <c:showLegendKey val="0"/>
          <c:showVal val="0"/>
          <c:showCatName val="0"/>
          <c:showSerName val="0"/>
          <c:showPercent val="0"/>
          <c:showBubbleSize val="0"/>
        </c:dLbls>
        <c:gapWidth val="150"/>
        <c:axId val="104759808"/>
        <c:axId val="98987968"/>
      </c:barChart>
      <c:dateAx>
        <c:axId val="104759808"/>
        <c:scaling>
          <c:orientation val="minMax"/>
        </c:scaling>
        <c:delete val="0"/>
        <c:axPos val="b"/>
        <c:numFmt formatCode="mmm\-yy" sourceLinked="1"/>
        <c:majorTickMark val="out"/>
        <c:minorTickMark val="none"/>
        <c:tickLblPos val="nextTo"/>
        <c:txPr>
          <a:bodyPr/>
          <a:lstStyle/>
          <a:p>
            <a:pPr>
              <a:defRPr sz="1000"/>
            </a:pPr>
            <a:endParaRPr lang="zh-TW"/>
          </a:p>
        </c:txPr>
        <c:crossAx val="98987968"/>
        <c:crosses val="autoZero"/>
        <c:auto val="1"/>
        <c:lblOffset val="100"/>
        <c:baseTimeUnit val="months"/>
      </c:dateAx>
      <c:valAx>
        <c:axId val="98987968"/>
        <c:scaling>
          <c:orientation val="minMax"/>
        </c:scaling>
        <c:delete val="0"/>
        <c:axPos val="l"/>
        <c:majorGridlines/>
        <c:numFmt formatCode="_-* #,##0_-;\-* #,##0_-;_-* &quot;-&quot;??_-;_-@_-" sourceLinked="1"/>
        <c:majorTickMark val="out"/>
        <c:minorTickMark val="none"/>
        <c:tickLblPos val="nextTo"/>
        <c:txPr>
          <a:bodyPr/>
          <a:lstStyle/>
          <a:p>
            <a:pPr>
              <a:defRPr sz="1000"/>
            </a:pPr>
            <a:endParaRPr lang="zh-TW"/>
          </a:p>
        </c:txPr>
        <c:crossAx val="104759808"/>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TW" dirty="0"/>
              <a:t>2017</a:t>
            </a:r>
            <a:r>
              <a:rPr lang="zh-TW" altLang="en-US" dirty="0"/>
              <a:t> </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0.21714293259590597"/>
                  <c:y val="-0.12234946800365201"/>
                </c:manualLayout>
              </c:layout>
              <c:tx>
                <c:rich>
                  <a:bodyPr/>
                  <a:lstStyle/>
                  <a:p>
                    <a:r>
                      <a:rPr lang="en-US" altLang="en-US" sz="1600" dirty="0">
                        <a:solidFill>
                          <a:schemeClr val="tx1"/>
                        </a:solidFill>
                        <a:latin typeface="Times New Roman" pitchFamily="18" charset="0"/>
                        <a:cs typeface="Times New Roman" pitchFamily="18" charset="0"/>
                      </a:rPr>
                      <a:t>IC
</a:t>
                    </a:r>
                    <a:r>
                      <a:rPr lang="en-US" altLang="en-US" sz="1600" dirty="0" smtClean="0">
                        <a:solidFill>
                          <a:schemeClr val="tx1"/>
                        </a:solidFill>
                        <a:latin typeface="Times New Roman" pitchFamily="18" charset="0"/>
                        <a:cs typeface="Times New Roman" pitchFamily="18" charset="0"/>
                      </a:rPr>
                      <a:t>59%</a:t>
                    </a:r>
                    <a:endParaRPr lang="en-US" altLang="en-US" sz="1600" dirty="0">
                      <a:latin typeface="Times New Roman" pitchFamily="18" charset="0"/>
                      <a:cs typeface="Times New Roman" pitchFamily="18" charset="0"/>
                    </a:endParaRPr>
                  </a:p>
                </c:rich>
              </c:tx>
              <c:showLegendKey val="0"/>
              <c:showVal val="0"/>
              <c:showCatName val="1"/>
              <c:showSerName val="0"/>
              <c:showPercent val="1"/>
              <c:showBubbleSize val="0"/>
            </c:dLbl>
            <c:dLbl>
              <c:idx val="1"/>
              <c:tx>
                <c:rich>
                  <a:bodyPr/>
                  <a:lstStyle/>
                  <a:p>
                    <a:r>
                      <a:rPr lang="en-US" altLang="en-US" sz="1600" dirty="0">
                        <a:solidFill>
                          <a:schemeClr val="tx1"/>
                        </a:solidFill>
                        <a:latin typeface="Times New Roman" pitchFamily="18" charset="0"/>
                        <a:cs typeface="Times New Roman" pitchFamily="18" charset="0"/>
                      </a:rPr>
                      <a:t>QFN
</a:t>
                    </a:r>
                    <a:r>
                      <a:rPr lang="en-US" altLang="en-US" sz="1600" dirty="0" smtClean="0">
                        <a:solidFill>
                          <a:schemeClr val="tx1"/>
                        </a:solidFill>
                        <a:latin typeface="Times New Roman" pitchFamily="18" charset="0"/>
                        <a:cs typeface="Times New Roman" pitchFamily="18" charset="0"/>
                      </a:rPr>
                      <a:t>5%</a:t>
                    </a:r>
                    <a:endParaRPr lang="en-US" altLang="en-US" dirty="0"/>
                  </a:p>
                </c:rich>
              </c:tx>
              <c:showLegendKey val="0"/>
              <c:showVal val="0"/>
              <c:showCatName val="1"/>
              <c:showSerName val="0"/>
              <c:showPercent val="1"/>
              <c:showBubbleSize val="0"/>
            </c:dLbl>
            <c:dLbl>
              <c:idx val="2"/>
              <c:tx>
                <c:rich>
                  <a:bodyPr/>
                  <a:lstStyle/>
                  <a:p>
                    <a:r>
                      <a:rPr lang="en-US" altLang="en-US" sz="1600" dirty="0">
                        <a:solidFill>
                          <a:schemeClr val="tx1"/>
                        </a:solidFill>
                        <a:latin typeface="Times New Roman" pitchFamily="18" charset="0"/>
                        <a:cs typeface="Times New Roman" pitchFamily="18" charset="0"/>
                      </a:rPr>
                      <a:t>Discrete
</a:t>
                    </a:r>
                    <a:r>
                      <a:rPr lang="en-US" altLang="en-US" sz="1600" dirty="0" smtClean="0">
                        <a:solidFill>
                          <a:schemeClr val="tx1"/>
                        </a:solidFill>
                        <a:latin typeface="Times New Roman" pitchFamily="18" charset="0"/>
                        <a:cs typeface="Times New Roman" pitchFamily="18" charset="0"/>
                      </a:rPr>
                      <a:t>2</a:t>
                    </a:r>
                    <a:r>
                      <a:rPr lang="en-US" altLang="zh-TW" sz="1600" dirty="0" smtClean="0">
                        <a:solidFill>
                          <a:schemeClr val="tx1"/>
                        </a:solidFill>
                        <a:latin typeface="Times New Roman" pitchFamily="18" charset="0"/>
                        <a:cs typeface="Times New Roman" pitchFamily="18" charset="0"/>
                      </a:rPr>
                      <a:t>4</a:t>
                    </a:r>
                    <a:r>
                      <a:rPr lang="en-US" altLang="en-US" sz="1600" dirty="0" smtClean="0">
                        <a:solidFill>
                          <a:schemeClr val="tx1"/>
                        </a:solidFill>
                        <a:latin typeface="Times New Roman" pitchFamily="18" charset="0"/>
                        <a:cs typeface="Times New Roman" pitchFamily="18" charset="0"/>
                      </a:rPr>
                      <a:t>%</a:t>
                    </a:r>
                    <a:endParaRPr lang="en-US" altLang="en-US" dirty="0"/>
                  </a:p>
                </c:rich>
              </c:tx>
              <c:showLegendKey val="0"/>
              <c:showVal val="0"/>
              <c:showCatName val="1"/>
              <c:showSerName val="0"/>
              <c:showPercent val="1"/>
              <c:showBubbleSize val="0"/>
            </c:dLbl>
            <c:dLbl>
              <c:idx val="3"/>
              <c:layout>
                <c:manualLayout>
                  <c:x val="2.3265192942876441E-2"/>
                  <c:y val="-1.0863813199402234E-2"/>
                </c:manualLayout>
              </c:layout>
              <c:tx>
                <c:rich>
                  <a:bodyPr/>
                  <a:lstStyle/>
                  <a:p>
                    <a:r>
                      <a:rPr lang="en-US" altLang="en-US" sz="1600" dirty="0">
                        <a:solidFill>
                          <a:schemeClr val="tx1"/>
                        </a:solidFill>
                        <a:latin typeface="Times New Roman" pitchFamily="18" charset="0"/>
                        <a:cs typeface="Times New Roman" pitchFamily="18" charset="0"/>
                      </a:rPr>
                      <a:t>Power
</a:t>
                    </a:r>
                    <a:r>
                      <a:rPr lang="en-US" altLang="en-US" sz="1600" dirty="0" smtClean="0">
                        <a:solidFill>
                          <a:schemeClr val="tx1"/>
                        </a:solidFill>
                        <a:latin typeface="Times New Roman" pitchFamily="18" charset="0"/>
                        <a:cs typeface="Times New Roman" pitchFamily="18" charset="0"/>
                      </a:rPr>
                      <a:t>4%</a:t>
                    </a:r>
                    <a:endParaRPr lang="en-US" altLang="en-US" dirty="0"/>
                  </a:p>
                </c:rich>
              </c:tx>
              <c:showLegendKey val="0"/>
              <c:showVal val="0"/>
              <c:showCatName val="1"/>
              <c:showSerName val="0"/>
              <c:showPercent val="1"/>
              <c:showBubbleSize val="0"/>
            </c:dLbl>
            <c:dLbl>
              <c:idx val="4"/>
              <c:layout>
                <c:manualLayout>
                  <c:x val="6.9473771577213933E-2"/>
                  <c:y val="0.10025257469174451"/>
                </c:manualLayout>
              </c:layout>
              <c:tx>
                <c:rich>
                  <a:bodyPr/>
                  <a:lstStyle/>
                  <a:p>
                    <a:r>
                      <a:rPr lang="en-US" altLang="zh-TW" sz="1600" dirty="0" smtClean="0">
                        <a:solidFill>
                          <a:schemeClr val="tx1"/>
                        </a:solidFill>
                        <a:latin typeface="Times New Roman" pitchFamily="18" charset="0"/>
                        <a:cs typeface="Times New Roman" pitchFamily="18" charset="0"/>
                      </a:rPr>
                      <a:t>Pre-Mold </a:t>
                    </a:r>
                  </a:p>
                  <a:p>
                    <a:r>
                      <a:rPr lang="en-US" altLang="zh-TW" sz="1600" dirty="0" smtClean="0">
                        <a:solidFill>
                          <a:schemeClr val="tx1"/>
                        </a:solidFill>
                        <a:latin typeface="Times New Roman" pitchFamily="18" charset="0"/>
                        <a:cs typeface="Times New Roman" pitchFamily="18" charset="0"/>
                      </a:rPr>
                      <a:t>QFN</a:t>
                    </a:r>
                    <a:r>
                      <a:rPr lang="en-US" altLang="en-US" sz="1600" dirty="0">
                        <a:solidFill>
                          <a:schemeClr val="tx1"/>
                        </a:solidFill>
                        <a:latin typeface="Times New Roman" pitchFamily="18" charset="0"/>
                        <a:cs typeface="Times New Roman" pitchFamily="18" charset="0"/>
                      </a:rPr>
                      <a:t>
</a:t>
                    </a:r>
                    <a:r>
                      <a:rPr lang="en-US" altLang="en-US" sz="1600" dirty="0" smtClean="0">
                        <a:solidFill>
                          <a:schemeClr val="tx1"/>
                        </a:solidFill>
                        <a:latin typeface="Times New Roman" pitchFamily="18" charset="0"/>
                        <a:cs typeface="Times New Roman" pitchFamily="18" charset="0"/>
                      </a:rPr>
                      <a:t>8%</a:t>
                    </a:r>
                    <a:endParaRPr lang="en-US" altLang="en-US" dirty="0"/>
                  </a:p>
                </c:rich>
              </c:tx>
              <c:showLegendKey val="0"/>
              <c:showVal val="0"/>
              <c:showCatName val="1"/>
              <c:showSerName val="0"/>
              <c:showPercent val="1"/>
              <c:showBubbleSize val="0"/>
            </c:dLbl>
            <c:numFmt formatCode="0.00%" sourceLinked="0"/>
            <c:spPr>
              <a:effectLst/>
            </c:spPr>
            <c:txPr>
              <a:bodyPr/>
              <a:lstStyle/>
              <a:p>
                <a:pPr>
                  <a:defRPr sz="1600" b="1">
                    <a:solidFill>
                      <a:schemeClr val="tx1"/>
                    </a:solidFill>
                    <a:effectLst>
                      <a:outerShdw blurRad="50800" dist="38100" dir="2700000" algn="tl" rotWithShape="0">
                        <a:prstClr val="black">
                          <a:alpha val="40000"/>
                        </a:prstClr>
                      </a:outerShdw>
                    </a:effectLst>
                    <a:latin typeface="Times New Roman" pitchFamily="18" charset="0"/>
                    <a:cs typeface="Times New Roman" pitchFamily="18" charset="0"/>
                  </a:defRPr>
                </a:pPr>
                <a:endParaRPr lang="zh-TW"/>
              </a:p>
            </c:txPr>
            <c:showLegendKey val="0"/>
            <c:showVal val="0"/>
            <c:showCatName val="1"/>
            <c:showSerName val="0"/>
            <c:showPercent val="1"/>
            <c:showBubbleSize val="0"/>
            <c:showLeaderLines val="1"/>
          </c:dLbls>
          <c:cat>
            <c:strRef>
              <c:f>'2017 Distri_Total'!$A$3:$A$7</c:f>
              <c:strCache>
                <c:ptCount val="5"/>
                <c:pt idx="0">
                  <c:v>IC</c:v>
                </c:pt>
                <c:pt idx="1">
                  <c:v>QFN</c:v>
                </c:pt>
                <c:pt idx="2">
                  <c:v>Discrete</c:v>
                </c:pt>
                <c:pt idx="3">
                  <c:v>Power</c:v>
                </c:pt>
                <c:pt idx="4">
                  <c:v>LED</c:v>
                </c:pt>
              </c:strCache>
            </c:strRef>
          </c:cat>
          <c:val>
            <c:numRef>
              <c:f>'2017 Distri_Total'!$P$3:$P$7</c:f>
              <c:numCache>
                <c:formatCode>_-* #,##0_-;\-* #,##0_-;_-* "-"??_-;_-@_-</c:formatCode>
                <c:ptCount val="5"/>
                <c:pt idx="0">
                  <c:v>137627517.92568493</c:v>
                </c:pt>
                <c:pt idx="1">
                  <c:v>12047351.130440651</c:v>
                </c:pt>
                <c:pt idx="2">
                  <c:v>54855737.083447263</c:v>
                </c:pt>
                <c:pt idx="3">
                  <c:v>9347510.0828470569</c:v>
                </c:pt>
                <c:pt idx="4">
                  <c:v>18439380</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TW" dirty="0" smtClean="0"/>
              <a:t>2017</a:t>
            </a:r>
            <a:endParaRPr lang="zh-TW" altLang="en-US" dirty="0"/>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0463786851965942E-2"/>
          <c:y val="0.11495965021599855"/>
          <c:w val="0.96472614153982894"/>
          <c:h val="0.86459173618390328"/>
        </c:manualLayout>
      </c:layout>
      <c:pie3DChart>
        <c:varyColors val="1"/>
        <c:ser>
          <c:idx val="0"/>
          <c:order val="0"/>
          <c:dLbls>
            <c:dLbl>
              <c:idx val="0"/>
              <c:layout>
                <c:manualLayout>
                  <c:x val="-0.18017530880407229"/>
                  <c:y val="0.10555509935288999"/>
                </c:manualLayout>
              </c:layout>
              <c:tx>
                <c:rich>
                  <a:bodyPr/>
                  <a:lstStyle/>
                  <a:p>
                    <a:pPr>
                      <a:defRPr sz="1800" b="1">
                        <a:solidFill>
                          <a:schemeClr val="tx1"/>
                        </a:solidFill>
                        <a:effectLst>
                          <a:outerShdw blurRad="50800" dist="38100" dir="2700000" algn="tl" rotWithShape="0">
                            <a:prstClr val="black">
                              <a:alpha val="40000"/>
                            </a:prstClr>
                          </a:outerShdw>
                        </a:effectLst>
                        <a:latin typeface="Times New Roman" pitchFamily="18" charset="0"/>
                        <a:ea typeface="標楷體" pitchFamily="65" charset="-120"/>
                        <a:cs typeface="Times New Roman" pitchFamily="18" charset="0"/>
                      </a:defRPr>
                    </a:pPr>
                    <a:r>
                      <a:rPr lang="zh-TW" altLang="en-US" sz="1800" dirty="0" smtClean="0">
                        <a:latin typeface="Times New Roman" pitchFamily="18" charset="0"/>
                        <a:ea typeface="標楷體" pitchFamily="65" charset="-120"/>
                        <a:cs typeface="Times New Roman" pitchFamily="18" charset="0"/>
                      </a:rPr>
                      <a:t>蝕刻</a:t>
                    </a:r>
                    <a:r>
                      <a:rPr lang="en-US" altLang="en-US" sz="1800" dirty="0">
                        <a:latin typeface="Times New Roman" pitchFamily="18" charset="0"/>
                        <a:ea typeface="標楷體" pitchFamily="65" charset="-120"/>
                        <a:cs typeface="Times New Roman" pitchFamily="18" charset="0"/>
                      </a:rPr>
                      <a:t>
</a:t>
                    </a:r>
                    <a:r>
                      <a:rPr lang="en-US" altLang="en-US" sz="1800" dirty="0" smtClean="0">
                        <a:latin typeface="Times New Roman" pitchFamily="18" charset="0"/>
                        <a:ea typeface="標楷體" pitchFamily="65" charset="-120"/>
                        <a:cs typeface="Times New Roman" pitchFamily="18" charset="0"/>
                      </a:rPr>
                      <a:t>34</a:t>
                    </a:r>
                    <a:r>
                      <a:rPr lang="en-US" altLang="zh-TW" sz="1800" dirty="0" smtClean="0">
                        <a:latin typeface="Times New Roman" pitchFamily="18" charset="0"/>
                        <a:ea typeface="標楷體" pitchFamily="65" charset="-120"/>
                        <a:cs typeface="Times New Roman" pitchFamily="18" charset="0"/>
                      </a:rPr>
                      <a:t>%</a:t>
                    </a:r>
                    <a:endParaRPr lang="en-US" altLang="en-US" sz="1800" dirty="0">
                      <a:latin typeface="Times New Roman" pitchFamily="18" charset="0"/>
                      <a:cs typeface="Times New Roman" pitchFamily="18" charset="0"/>
                    </a:endParaRPr>
                  </a:p>
                </c:rich>
              </c:tx>
              <c:numFmt formatCode="0.00%" sourceLinked="0"/>
              <c:spPr>
                <a:effectLst/>
              </c:spPr>
              <c:dLblPos val="bestFit"/>
              <c:showLegendKey val="0"/>
              <c:showVal val="0"/>
              <c:showCatName val="1"/>
              <c:showSerName val="0"/>
              <c:showPercent val="1"/>
              <c:showBubbleSize val="0"/>
            </c:dLbl>
            <c:dLbl>
              <c:idx val="1"/>
              <c:layout>
                <c:manualLayout>
                  <c:x val="0.29996010544283003"/>
                  <c:y val="-0.18344439184696124"/>
                </c:manualLayout>
              </c:layout>
              <c:tx>
                <c:rich>
                  <a:bodyPr/>
                  <a:lstStyle/>
                  <a:p>
                    <a:pPr>
                      <a:defRPr sz="1800" b="1">
                        <a:solidFill>
                          <a:schemeClr val="tx1"/>
                        </a:solidFill>
                        <a:effectLst>
                          <a:outerShdw blurRad="50800" dist="38100" dir="2700000" algn="tl" rotWithShape="0">
                            <a:prstClr val="black">
                              <a:alpha val="40000"/>
                            </a:prstClr>
                          </a:outerShdw>
                        </a:effectLst>
                        <a:latin typeface="Times New Roman" pitchFamily="18" charset="0"/>
                        <a:ea typeface="標楷體" pitchFamily="65" charset="-120"/>
                        <a:cs typeface="Times New Roman" pitchFamily="18" charset="0"/>
                      </a:defRPr>
                    </a:pPr>
                    <a:r>
                      <a:rPr lang="zh-TW" altLang="en-US" sz="1800" dirty="0" smtClean="0">
                        <a:latin typeface="Times New Roman" pitchFamily="18" charset="0"/>
                        <a:ea typeface="標楷體" pitchFamily="65" charset="-120"/>
                        <a:cs typeface="Times New Roman" pitchFamily="18" charset="0"/>
                      </a:rPr>
                      <a:t>沖壓</a:t>
                    </a:r>
                    <a:r>
                      <a:rPr lang="en-US" altLang="en-US" sz="1800" dirty="0">
                        <a:latin typeface="Times New Roman" pitchFamily="18" charset="0"/>
                        <a:ea typeface="標楷體" pitchFamily="65" charset="-120"/>
                        <a:cs typeface="Times New Roman" pitchFamily="18" charset="0"/>
                      </a:rPr>
                      <a:t>
</a:t>
                    </a:r>
                    <a:r>
                      <a:rPr lang="en-US" altLang="en-US" sz="1800" dirty="0" smtClean="0">
                        <a:latin typeface="Times New Roman" pitchFamily="18" charset="0"/>
                        <a:ea typeface="標楷體" pitchFamily="65" charset="-120"/>
                        <a:cs typeface="Times New Roman" pitchFamily="18" charset="0"/>
                      </a:rPr>
                      <a:t>66%</a:t>
                    </a:r>
                    <a:endParaRPr lang="en-US" altLang="en-US" sz="1800" dirty="0">
                      <a:latin typeface="Times New Roman" pitchFamily="18" charset="0"/>
                      <a:cs typeface="Times New Roman" pitchFamily="18" charset="0"/>
                    </a:endParaRPr>
                  </a:p>
                </c:rich>
              </c:tx>
              <c:numFmt formatCode="0.00%" sourceLinked="0"/>
              <c:spPr>
                <a:effectLst/>
              </c:spPr>
              <c:dLblPos val="bestFit"/>
              <c:showLegendKey val="0"/>
              <c:showVal val="0"/>
              <c:showCatName val="1"/>
              <c:showSerName val="0"/>
              <c:showPercent val="1"/>
              <c:showBubbleSize val="0"/>
            </c:dLbl>
            <c:numFmt formatCode="0.00%" sourceLinked="0"/>
            <c:spPr>
              <a:effectLst/>
            </c:spPr>
            <c:txPr>
              <a:bodyPr/>
              <a:lstStyle/>
              <a:p>
                <a:pPr>
                  <a:defRPr sz="1400" b="1">
                    <a:solidFill>
                      <a:schemeClr val="tx1"/>
                    </a:solidFill>
                    <a:effectLst>
                      <a:outerShdw blurRad="50800" dist="38100" dir="2700000" algn="tl" rotWithShape="0">
                        <a:prstClr val="black">
                          <a:alpha val="40000"/>
                        </a:prstClr>
                      </a:outerShdw>
                    </a:effectLst>
                    <a:latin typeface="Times New Roman" pitchFamily="18" charset="0"/>
                    <a:ea typeface="標楷體" pitchFamily="65" charset="-120"/>
                    <a:cs typeface="Times New Roman" pitchFamily="18" charset="0"/>
                  </a:defRPr>
                </a:pPr>
                <a:endParaRPr lang="zh-TW"/>
              </a:p>
            </c:txPr>
            <c:dLblPos val="inEnd"/>
            <c:showLegendKey val="0"/>
            <c:showVal val="0"/>
            <c:showCatName val="1"/>
            <c:showSerName val="0"/>
            <c:showPercent val="1"/>
            <c:showBubbleSize val="0"/>
            <c:showLeaderLines val="1"/>
          </c:dLbls>
          <c:cat>
            <c:strRef>
              <c:f>'Product type distribution'!$B$11:$B$12</c:f>
              <c:strCache>
                <c:ptCount val="2"/>
                <c:pt idx="0">
                  <c:v>Etched</c:v>
                </c:pt>
                <c:pt idx="1">
                  <c:v>Stamped</c:v>
                </c:pt>
              </c:strCache>
            </c:strRef>
          </c:cat>
          <c:val>
            <c:numRef>
              <c:f>'Product type distribution'!$N$11:$N$12</c:f>
              <c:numCache>
                <c:formatCode>#,##0</c:formatCode>
                <c:ptCount val="2"/>
                <c:pt idx="0">
                  <c:v>79811258.672323719</c:v>
                </c:pt>
                <c:pt idx="1">
                  <c:v>152171628.90645987</c:v>
                </c:pt>
              </c:numCache>
            </c:numRef>
          </c:val>
        </c:ser>
        <c:dLbls>
          <c:showLegendKey val="0"/>
          <c:showVal val="1"/>
          <c:showCatName val="0"/>
          <c:showSerName val="0"/>
          <c:showPercent val="0"/>
          <c:showBubbleSize val="0"/>
          <c:showLeaderLines val="1"/>
        </c:dLbls>
      </c:pie3DChart>
    </c:plotArea>
    <c:plotVisOnly val="1"/>
    <c:dispBlanksAs val="zero"/>
    <c:showDLblsOverMax val="0"/>
  </c:chart>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0ACD9D-3FA8-4135-BD48-9C072254F435}" type="doc">
      <dgm:prSet loTypeId="urn:microsoft.com/office/officeart/2005/8/layout/radial2" loCatId="relationship" qsTypeId="urn:microsoft.com/office/officeart/2005/8/quickstyle/simple5" qsCatId="simple" csTypeId="urn:microsoft.com/office/officeart/2005/8/colors/accent1_2" csCatId="accent1" phldr="1"/>
      <dgm:spPr/>
      <dgm:t>
        <a:bodyPr/>
        <a:lstStyle/>
        <a:p>
          <a:endParaRPr lang="zh-TW" altLang="en-US"/>
        </a:p>
      </dgm:t>
    </dgm:pt>
    <dgm:pt modelId="{E960C808-EF8F-450C-B894-504342576D83}">
      <dgm:prSet phldrT="[文字]" custT="1"/>
      <dgm:spPr>
        <a:noFill/>
      </dgm:spPr>
      <dgm:t>
        <a:bodyPr/>
        <a:lstStyle/>
        <a:p>
          <a:r>
            <a:rPr lang="en-US" altLang="zh-TW" sz="3600" b="1" dirty="0" smtClean="0">
              <a:solidFill>
                <a:srgbClr val="FF0000"/>
              </a:solidFill>
              <a:latin typeface="Times New Roman" pitchFamily="18" charset="0"/>
              <a:cs typeface="Times New Roman" pitchFamily="18" charset="0"/>
            </a:rPr>
            <a:t>Pre-mold</a:t>
          </a:r>
          <a:endParaRPr lang="zh-TW" altLang="en-US" sz="3600" b="1" dirty="0">
            <a:solidFill>
              <a:srgbClr val="FF0000"/>
            </a:solidFill>
            <a:latin typeface="Times New Roman" pitchFamily="18" charset="0"/>
            <a:cs typeface="Times New Roman" pitchFamily="18" charset="0"/>
          </a:endParaRPr>
        </a:p>
      </dgm:t>
    </dgm:pt>
    <dgm:pt modelId="{F0E06B5D-2239-4198-BFDD-57804D3D81BF}" type="parTrans" cxnId="{117AAFF4-DC2D-4618-9158-3162A095EBEC}">
      <dgm:prSet/>
      <dgm:spPr/>
      <dgm:t>
        <a:bodyPr/>
        <a:lstStyle/>
        <a:p>
          <a:endParaRPr lang="zh-TW" altLang="en-US"/>
        </a:p>
      </dgm:t>
    </dgm:pt>
    <dgm:pt modelId="{50F249EC-304B-4D0A-8ED5-8DF1D15DB861}" type="sibTrans" cxnId="{117AAFF4-DC2D-4618-9158-3162A095EBEC}">
      <dgm:prSet/>
      <dgm:spPr/>
      <dgm:t>
        <a:bodyPr/>
        <a:lstStyle/>
        <a:p>
          <a:endParaRPr lang="zh-TW" altLang="en-US"/>
        </a:p>
      </dgm:t>
    </dgm:pt>
    <dgm:pt modelId="{74C0EF3E-8D78-486F-9371-F55D26BC365F}">
      <dgm:prSet phldrT="[文字]" custT="1"/>
      <dgm:spPr>
        <a:solidFill>
          <a:srgbClr val="00B050"/>
        </a:solidFill>
      </dgm:spPr>
      <dgm:t>
        <a:bodyPr/>
        <a:lstStyle/>
        <a:p>
          <a:r>
            <a:rPr lang="zh-TW" altLang="en-US" sz="2500" b="1" smtClean="0">
              <a:latin typeface="標楷體" pitchFamily="65" charset="-120"/>
              <a:ea typeface="標楷體" pitchFamily="65" charset="-120"/>
            </a:rPr>
            <a:t>關鍵</a:t>
          </a:r>
          <a:endParaRPr lang="en-US" altLang="zh-TW" sz="2500" b="1" smtClean="0">
            <a:latin typeface="標楷體" pitchFamily="65" charset="-120"/>
            <a:ea typeface="標楷體" pitchFamily="65" charset="-120"/>
          </a:endParaRPr>
        </a:p>
        <a:p>
          <a:r>
            <a:rPr lang="zh-TW" altLang="en-US" sz="2400" b="1" smtClean="0">
              <a:latin typeface="標楷體" pitchFamily="65" charset="-120"/>
              <a:ea typeface="標楷體" pitchFamily="65" charset="-120"/>
            </a:rPr>
            <a:t>材料</a:t>
          </a:r>
          <a:endParaRPr lang="zh-TW" altLang="en-US" sz="2400" b="1" dirty="0">
            <a:latin typeface="標楷體" pitchFamily="65" charset="-120"/>
            <a:ea typeface="標楷體" pitchFamily="65" charset="-120"/>
          </a:endParaRPr>
        </a:p>
      </dgm:t>
    </dgm:pt>
    <dgm:pt modelId="{7375B96F-A8F8-4135-8C5A-BE34BF1B57B6}" type="parTrans" cxnId="{F848D46A-6569-4BBA-ACF2-390A06AC3617}">
      <dgm:prSet/>
      <dgm:spPr/>
      <dgm:t>
        <a:bodyPr/>
        <a:lstStyle/>
        <a:p>
          <a:endParaRPr lang="zh-TW" altLang="en-US"/>
        </a:p>
      </dgm:t>
    </dgm:pt>
    <dgm:pt modelId="{1CA239B9-5055-4B27-B9BA-B513374024B7}" type="sibTrans" cxnId="{F848D46A-6569-4BBA-ACF2-390A06AC3617}">
      <dgm:prSet/>
      <dgm:spPr/>
      <dgm:t>
        <a:bodyPr/>
        <a:lstStyle/>
        <a:p>
          <a:endParaRPr lang="zh-TW" altLang="en-US"/>
        </a:p>
      </dgm:t>
    </dgm:pt>
    <dgm:pt modelId="{52C43086-2682-452D-BD57-D1D95747F531}">
      <dgm:prSet phldrT="[文字]" custT="1"/>
      <dgm:spPr>
        <a:solidFill>
          <a:srgbClr val="0070C0"/>
        </a:solidFill>
      </dgm:spPr>
      <dgm:t>
        <a:bodyPr/>
        <a:lstStyle/>
        <a:p>
          <a:r>
            <a:rPr lang="zh-TW" altLang="en-US" sz="2400" b="1" smtClean="0">
              <a:latin typeface="標楷體" pitchFamily="65" charset="-120"/>
              <a:ea typeface="標楷體" pitchFamily="65" charset="-120"/>
            </a:rPr>
            <a:t>模具</a:t>
          </a:r>
          <a:endParaRPr lang="en-US" altLang="zh-TW" sz="2400" b="1" smtClean="0">
            <a:latin typeface="標楷體" pitchFamily="65" charset="-120"/>
            <a:ea typeface="標楷體" pitchFamily="65" charset="-120"/>
          </a:endParaRPr>
        </a:p>
        <a:p>
          <a:r>
            <a:rPr lang="zh-TW" altLang="en-US" sz="2400" b="1" smtClean="0">
              <a:latin typeface="標楷體" pitchFamily="65" charset="-120"/>
              <a:ea typeface="標楷體" pitchFamily="65" charset="-120"/>
            </a:rPr>
            <a:t>設計</a:t>
          </a:r>
          <a:endParaRPr lang="zh-TW" altLang="en-US" sz="2400" b="1" dirty="0">
            <a:latin typeface="標楷體" pitchFamily="65" charset="-120"/>
            <a:ea typeface="標楷體" pitchFamily="65" charset="-120"/>
          </a:endParaRPr>
        </a:p>
      </dgm:t>
    </dgm:pt>
    <dgm:pt modelId="{E896F6F6-28F4-41E1-AFE3-3C689ED9EAB1}" type="parTrans" cxnId="{33E036A8-9423-4B70-AC9D-FE4686F30999}">
      <dgm:prSet/>
      <dgm:spPr/>
      <dgm:t>
        <a:bodyPr/>
        <a:lstStyle/>
        <a:p>
          <a:endParaRPr lang="zh-TW" altLang="en-US"/>
        </a:p>
      </dgm:t>
    </dgm:pt>
    <dgm:pt modelId="{1A465295-4998-4C84-BB03-F40779EDF9A8}" type="sibTrans" cxnId="{33E036A8-9423-4B70-AC9D-FE4686F30999}">
      <dgm:prSet/>
      <dgm:spPr/>
      <dgm:t>
        <a:bodyPr/>
        <a:lstStyle/>
        <a:p>
          <a:endParaRPr lang="zh-TW" altLang="en-US"/>
        </a:p>
      </dgm:t>
    </dgm:pt>
    <dgm:pt modelId="{1B7C8861-BD34-47AD-900A-04F9F3BC4521}">
      <dgm:prSet phldrT="[文字]" custT="1"/>
      <dgm:spPr>
        <a:gradFill rotWithShape="0">
          <a:gsLst>
            <a:gs pos="0">
              <a:srgbClr val="D6B19C"/>
            </a:gs>
            <a:gs pos="30000">
              <a:srgbClr val="D49E6C"/>
            </a:gs>
            <a:gs pos="70000">
              <a:srgbClr val="A65528"/>
            </a:gs>
            <a:gs pos="100000">
              <a:srgbClr val="663012"/>
            </a:gs>
          </a:gsLst>
          <a:lin ang="16200000" scaled="0"/>
        </a:gradFill>
      </dgm:spPr>
      <dgm:t>
        <a:bodyPr/>
        <a:lstStyle/>
        <a:p>
          <a:r>
            <a:rPr lang="zh-TW" altLang="en-US" sz="2400" b="1" dirty="0" smtClean="0">
              <a:latin typeface="Times New Roman" pitchFamily="18" charset="0"/>
              <a:ea typeface="標楷體" pitchFamily="65" charset="-120"/>
              <a:cs typeface="Times New Roman" pitchFamily="18" charset="0"/>
            </a:rPr>
            <a:t>新製程</a:t>
          </a:r>
          <a:endParaRPr lang="en-US" altLang="zh-TW" sz="2400" b="1" dirty="0" smtClean="0">
            <a:latin typeface="Times New Roman" pitchFamily="18" charset="0"/>
            <a:ea typeface="標楷體" pitchFamily="65" charset="-120"/>
            <a:cs typeface="Times New Roman" pitchFamily="18" charset="0"/>
          </a:endParaRPr>
        </a:p>
        <a:p>
          <a:r>
            <a:rPr lang="en-US" altLang="zh-TW" sz="2400" b="1" dirty="0" smtClean="0">
              <a:latin typeface="Times New Roman" pitchFamily="18" charset="0"/>
              <a:ea typeface="標楷體" pitchFamily="65" charset="-120"/>
              <a:cs typeface="Times New Roman" pitchFamily="18" charset="0"/>
            </a:rPr>
            <a:t>(Post Plating)</a:t>
          </a:r>
        </a:p>
      </dgm:t>
    </dgm:pt>
    <dgm:pt modelId="{0966D316-635B-4C5B-9C6D-3CEDC2ECCF44}" type="parTrans" cxnId="{6E137545-8D2A-4A59-A658-C08ECB105B3D}">
      <dgm:prSet/>
      <dgm:spPr/>
      <dgm:t>
        <a:bodyPr/>
        <a:lstStyle/>
        <a:p>
          <a:endParaRPr lang="zh-TW" altLang="en-US"/>
        </a:p>
      </dgm:t>
    </dgm:pt>
    <dgm:pt modelId="{DCD0694A-6C33-4DAF-87BB-A9C36E9C9622}" type="sibTrans" cxnId="{6E137545-8D2A-4A59-A658-C08ECB105B3D}">
      <dgm:prSet/>
      <dgm:spPr/>
      <dgm:t>
        <a:bodyPr/>
        <a:lstStyle/>
        <a:p>
          <a:endParaRPr lang="zh-TW" altLang="en-US"/>
        </a:p>
      </dgm:t>
    </dgm:pt>
    <dgm:pt modelId="{446D2A5A-19FC-4045-AFE6-961A6ADC172A}" type="pres">
      <dgm:prSet presAssocID="{180ACD9D-3FA8-4135-BD48-9C072254F435}" presName="composite" presStyleCnt="0">
        <dgm:presLayoutVars>
          <dgm:chMax val="5"/>
          <dgm:dir/>
          <dgm:animLvl val="ctr"/>
          <dgm:resizeHandles val="exact"/>
        </dgm:presLayoutVars>
      </dgm:prSet>
      <dgm:spPr/>
      <dgm:t>
        <a:bodyPr/>
        <a:lstStyle/>
        <a:p>
          <a:endParaRPr lang="zh-TW" altLang="en-US"/>
        </a:p>
      </dgm:t>
    </dgm:pt>
    <dgm:pt modelId="{9DF9A99E-0138-452E-9CBA-189167FDA7E6}" type="pres">
      <dgm:prSet presAssocID="{180ACD9D-3FA8-4135-BD48-9C072254F435}" presName="cycle" presStyleCnt="0"/>
      <dgm:spPr/>
    </dgm:pt>
    <dgm:pt modelId="{06982320-A3AB-4CE3-B626-D48140472792}" type="pres">
      <dgm:prSet presAssocID="{180ACD9D-3FA8-4135-BD48-9C072254F435}" presName="centerShape" presStyleCnt="0"/>
      <dgm:spPr/>
    </dgm:pt>
    <dgm:pt modelId="{D1305310-B785-4D7E-BAF1-74334B6DE9B1}" type="pres">
      <dgm:prSet presAssocID="{180ACD9D-3FA8-4135-BD48-9C072254F435}" presName="connSite" presStyleLbl="node1" presStyleIdx="0" presStyleCnt="5"/>
      <dgm:spPr/>
    </dgm:pt>
    <dgm:pt modelId="{47505A60-FF67-454C-965F-7C787321D24D}" type="pres">
      <dgm:prSet presAssocID="{180ACD9D-3FA8-4135-BD48-9C072254F435}" presName="visible" presStyleLbl="node1" presStyleIdx="0" presStyleCnt="5" custScaleX="185100" custScaleY="127606" custLinFactNeighborX="-63796" custLinFactNeighborY="4423"/>
      <dgm:spPr>
        <a:blipFill rotWithShape="0">
          <a:blip xmlns:r="http://schemas.openxmlformats.org/officeDocument/2006/relationships" r:embed="rId1"/>
          <a:stretch>
            <a:fillRect/>
          </a:stretch>
        </a:blipFill>
      </dgm:spPr>
      <dgm:t>
        <a:bodyPr/>
        <a:lstStyle/>
        <a:p>
          <a:endParaRPr lang="zh-TW" altLang="en-US"/>
        </a:p>
      </dgm:t>
    </dgm:pt>
    <dgm:pt modelId="{5FB7ADFB-46AC-4980-98E8-F295171F1304}" type="pres">
      <dgm:prSet presAssocID="{F0E06B5D-2239-4198-BFDD-57804D3D81BF}" presName="Name25" presStyleLbl="parChTrans1D1" presStyleIdx="0" presStyleCnt="4"/>
      <dgm:spPr/>
      <dgm:t>
        <a:bodyPr/>
        <a:lstStyle/>
        <a:p>
          <a:endParaRPr lang="zh-TW" altLang="en-US"/>
        </a:p>
      </dgm:t>
    </dgm:pt>
    <dgm:pt modelId="{AE02925A-38F7-4C6C-8BD4-6CF9D0B4FCB8}" type="pres">
      <dgm:prSet presAssocID="{E960C808-EF8F-450C-B894-504342576D83}" presName="node" presStyleCnt="0"/>
      <dgm:spPr/>
    </dgm:pt>
    <dgm:pt modelId="{72CE4056-92EA-4C0E-8598-CF10C6352886}" type="pres">
      <dgm:prSet presAssocID="{E960C808-EF8F-450C-B894-504342576D83}" presName="parentNode" presStyleLbl="node1" presStyleIdx="1" presStyleCnt="5" custScaleX="306986" custScaleY="154315" custLinFactX="-62186" custLinFactY="75565" custLinFactNeighborX="-100000" custLinFactNeighborY="100000">
        <dgm:presLayoutVars>
          <dgm:chMax val="1"/>
          <dgm:bulletEnabled val="1"/>
        </dgm:presLayoutVars>
      </dgm:prSet>
      <dgm:spPr/>
      <dgm:t>
        <a:bodyPr/>
        <a:lstStyle/>
        <a:p>
          <a:endParaRPr lang="zh-TW" altLang="en-US"/>
        </a:p>
      </dgm:t>
    </dgm:pt>
    <dgm:pt modelId="{4AE54099-AB33-4ACE-B293-29F9DA018619}" type="pres">
      <dgm:prSet presAssocID="{E960C808-EF8F-450C-B894-504342576D83}" presName="childNode" presStyleLbl="revTx" presStyleIdx="0" presStyleCnt="0">
        <dgm:presLayoutVars>
          <dgm:bulletEnabled val="1"/>
        </dgm:presLayoutVars>
      </dgm:prSet>
      <dgm:spPr/>
    </dgm:pt>
    <dgm:pt modelId="{217FCC93-9247-486C-8D68-580A89C84747}" type="pres">
      <dgm:prSet presAssocID="{7375B96F-A8F8-4135-8C5A-BE34BF1B57B6}" presName="Name25" presStyleLbl="parChTrans1D1" presStyleIdx="1" presStyleCnt="4"/>
      <dgm:spPr/>
      <dgm:t>
        <a:bodyPr/>
        <a:lstStyle/>
        <a:p>
          <a:endParaRPr lang="zh-TW" altLang="en-US"/>
        </a:p>
      </dgm:t>
    </dgm:pt>
    <dgm:pt modelId="{29CB3639-CBA6-47B1-AD38-80579F5FC001}" type="pres">
      <dgm:prSet presAssocID="{74C0EF3E-8D78-486F-9371-F55D26BC365F}" presName="node" presStyleCnt="0"/>
      <dgm:spPr/>
    </dgm:pt>
    <dgm:pt modelId="{3F119952-AFDC-4DAB-8204-B43A6F5ACF64}" type="pres">
      <dgm:prSet presAssocID="{74C0EF3E-8D78-486F-9371-F55D26BC365F}" presName="parentNode" presStyleLbl="node1" presStyleIdx="2" presStyleCnt="5" custScaleX="204911" custScaleY="133257" custLinFactNeighborX="39184" custLinFactNeighborY="-84259">
        <dgm:presLayoutVars>
          <dgm:chMax val="1"/>
          <dgm:bulletEnabled val="1"/>
        </dgm:presLayoutVars>
      </dgm:prSet>
      <dgm:spPr/>
      <dgm:t>
        <a:bodyPr/>
        <a:lstStyle/>
        <a:p>
          <a:endParaRPr lang="zh-TW" altLang="en-US"/>
        </a:p>
      </dgm:t>
    </dgm:pt>
    <dgm:pt modelId="{935BF89A-A3BB-4DB1-AA14-31F8FD3E5BBA}" type="pres">
      <dgm:prSet presAssocID="{74C0EF3E-8D78-486F-9371-F55D26BC365F}" presName="childNode" presStyleLbl="revTx" presStyleIdx="0" presStyleCnt="0">
        <dgm:presLayoutVars>
          <dgm:bulletEnabled val="1"/>
        </dgm:presLayoutVars>
      </dgm:prSet>
      <dgm:spPr/>
    </dgm:pt>
    <dgm:pt modelId="{33D4099D-0953-4D4B-BB6C-496663491455}" type="pres">
      <dgm:prSet presAssocID="{E896F6F6-28F4-41E1-AFE3-3C689ED9EAB1}" presName="Name25" presStyleLbl="parChTrans1D1" presStyleIdx="2" presStyleCnt="4"/>
      <dgm:spPr/>
      <dgm:t>
        <a:bodyPr/>
        <a:lstStyle/>
        <a:p>
          <a:endParaRPr lang="zh-TW" altLang="en-US"/>
        </a:p>
      </dgm:t>
    </dgm:pt>
    <dgm:pt modelId="{2311BC70-B438-4B17-9B55-828046EC97E3}" type="pres">
      <dgm:prSet presAssocID="{52C43086-2682-452D-BD57-D1D95747F531}" presName="node" presStyleCnt="0"/>
      <dgm:spPr/>
    </dgm:pt>
    <dgm:pt modelId="{8DEE4696-A239-49D0-9823-18FC4D9E65A3}" type="pres">
      <dgm:prSet presAssocID="{52C43086-2682-452D-BD57-D1D95747F531}" presName="parentNode" presStyleLbl="node1" presStyleIdx="3" presStyleCnt="5" custScaleX="176585" custScaleY="150193" custLinFactX="95965" custLinFactNeighborX="100000" custLinFactNeighborY="-76734">
        <dgm:presLayoutVars>
          <dgm:chMax val="1"/>
          <dgm:bulletEnabled val="1"/>
        </dgm:presLayoutVars>
      </dgm:prSet>
      <dgm:spPr/>
      <dgm:t>
        <a:bodyPr/>
        <a:lstStyle/>
        <a:p>
          <a:endParaRPr lang="zh-TW" altLang="en-US"/>
        </a:p>
      </dgm:t>
    </dgm:pt>
    <dgm:pt modelId="{5FF1EE6E-73F2-4949-81C8-5C87DBEDF0B9}" type="pres">
      <dgm:prSet presAssocID="{52C43086-2682-452D-BD57-D1D95747F531}" presName="childNode" presStyleLbl="revTx" presStyleIdx="0" presStyleCnt="0">
        <dgm:presLayoutVars>
          <dgm:bulletEnabled val="1"/>
        </dgm:presLayoutVars>
      </dgm:prSet>
      <dgm:spPr/>
    </dgm:pt>
    <dgm:pt modelId="{34C0B3C1-8348-4785-B573-085B5F766967}" type="pres">
      <dgm:prSet presAssocID="{0966D316-635B-4C5B-9C6D-3CEDC2ECCF44}" presName="Name25" presStyleLbl="parChTrans1D1" presStyleIdx="3" presStyleCnt="4"/>
      <dgm:spPr/>
      <dgm:t>
        <a:bodyPr/>
        <a:lstStyle/>
        <a:p>
          <a:endParaRPr lang="zh-TW" altLang="en-US"/>
        </a:p>
      </dgm:t>
    </dgm:pt>
    <dgm:pt modelId="{0C50F140-361E-435A-85D7-6E67501EFD14}" type="pres">
      <dgm:prSet presAssocID="{1B7C8861-BD34-47AD-900A-04F9F3BC4521}" presName="node" presStyleCnt="0"/>
      <dgm:spPr/>
    </dgm:pt>
    <dgm:pt modelId="{D205E28B-140F-44B9-9370-89A599E68134}" type="pres">
      <dgm:prSet presAssocID="{1B7C8861-BD34-47AD-900A-04F9F3BC4521}" presName="parentNode" presStyleLbl="node1" presStyleIdx="4" presStyleCnt="5" custScaleX="253139" custScaleY="142328" custLinFactX="21761" custLinFactNeighborX="100000" custLinFactNeighborY="-34384">
        <dgm:presLayoutVars>
          <dgm:chMax val="1"/>
          <dgm:bulletEnabled val="1"/>
        </dgm:presLayoutVars>
      </dgm:prSet>
      <dgm:spPr/>
      <dgm:t>
        <a:bodyPr/>
        <a:lstStyle/>
        <a:p>
          <a:endParaRPr lang="zh-TW" altLang="en-US"/>
        </a:p>
      </dgm:t>
    </dgm:pt>
    <dgm:pt modelId="{0434646E-9D28-4F58-85A2-7CA9E610812D}" type="pres">
      <dgm:prSet presAssocID="{1B7C8861-BD34-47AD-900A-04F9F3BC4521}" presName="childNode" presStyleLbl="revTx" presStyleIdx="0" presStyleCnt="0">
        <dgm:presLayoutVars>
          <dgm:bulletEnabled val="1"/>
        </dgm:presLayoutVars>
      </dgm:prSet>
      <dgm:spPr/>
    </dgm:pt>
  </dgm:ptLst>
  <dgm:cxnLst>
    <dgm:cxn modelId="{F848D46A-6569-4BBA-ACF2-390A06AC3617}" srcId="{180ACD9D-3FA8-4135-BD48-9C072254F435}" destId="{74C0EF3E-8D78-486F-9371-F55D26BC365F}" srcOrd="1" destOrd="0" parTransId="{7375B96F-A8F8-4135-8C5A-BE34BF1B57B6}" sibTransId="{1CA239B9-5055-4B27-B9BA-B513374024B7}"/>
    <dgm:cxn modelId="{A7A2F545-4120-4945-8871-835DCBA6AD8B}" type="presOf" srcId="{52C43086-2682-452D-BD57-D1D95747F531}" destId="{8DEE4696-A239-49D0-9823-18FC4D9E65A3}" srcOrd="0" destOrd="0" presId="urn:microsoft.com/office/officeart/2005/8/layout/radial2"/>
    <dgm:cxn modelId="{F2E1AE69-8EF7-499E-A52E-85FF5B4C109C}" type="presOf" srcId="{F0E06B5D-2239-4198-BFDD-57804D3D81BF}" destId="{5FB7ADFB-46AC-4980-98E8-F295171F1304}" srcOrd="0" destOrd="0" presId="urn:microsoft.com/office/officeart/2005/8/layout/radial2"/>
    <dgm:cxn modelId="{49B54231-3040-4A82-AC66-B03554F7B673}" type="presOf" srcId="{180ACD9D-3FA8-4135-BD48-9C072254F435}" destId="{446D2A5A-19FC-4045-AFE6-961A6ADC172A}" srcOrd="0" destOrd="0" presId="urn:microsoft.com/office/officeart/2005/8/layout/radial2"/>
    <dgm:cxn modelId="{6E137545-8D2A-4A59-A658-C08ECB105B3D}" srcId="{180ACD9D-3FA8-4135-BD48-9C072254F435}" destId="{1B7C8861-BD34-47AD-900A-04F9F3BC4521}" srcOrd="3" destOrd="0" parTransId="{0966D316-635B-4C5B-9C6D-3CEDC2ECCF44}" sibTransId="{DCD0694A-6C33-4DAF-87BB-A9C36E9C9622}"/>
    <dgm:cxn modelId="{EDAE66DD-4737-470A-A335-61E648D75640}" type="presOf" srcId="{7375B96F-A8F8-4135-8C5A-BE34BF1B57B6}" destId="{217FCC93-9247-486C-8D68-580A89C84747}" srcOrd="0" destOrd="0" presId="urn:microsoft.com/office/officeart/2005/8/layout/radial2"/>
    <dgm:cxn modelId="{42E0E2EE-AF1C-4DCC-ABA3-F28E97D57561}" type="presOf" srcId="{0966D316-635B-4C5B-9C6D-3CEDC2ECCF44}" destId="{34C0B3C1-8348-4785-B573-085B5F766967}" srcOrd="0" destOrd="0" presId="urn:microsoft.com/office/officeart/2005/8/layout/radial2"/>
    <dgm:cxn modelId="{117AAFF4-DC2D-4618-9158-3162A095EBEC}" srcId="{180ACD9D-3FA8-4135-BD48-9C072254F435}" destId="{E960C808-EF8F-450C-B894-504342576D83}" srcOrd="0" destOrd="0" parTransId="{F0E06B5D-2239-4198-BFDD-57804D3D81BF}" sibTransId="{50F249EC-304B-4D0A-8ED5-8DF1D15DB861}"/>
    <dgm:cxn modelId="{33E036A8-9423-4B70-AC9D-FE4686F30999}" srcId="{180ACD9D-3FA8-4135-BD48-9C072254F435}" destId="{52C43086-2682-452D-BD57-D1D95747F531}" srcOrd="2" destOrd="0" parTransId="{E896F6F6-28F4-41E1-AFE3-3C689ED9EAB1}" sibTransId="{1A465295-4998-4C84-BB03-F40779EDF9A8}"/>
    <dgm:cxn modelId="{C97CC29E-2737-4AED-AF86-B84ABA5B0707}" type="presOf" srcId="{E960C808-EF8F-450C-B894-504342576D83}" destId="{72CE4056-92EA-4C0E-8598-CF10C6352886}" srcOrd="0" destOrd="0" presId="urn:microsoft.com/office/officeart/2005/8/layout/radial2"/>
    <dgm:cxn modelId="{21867123-E54B-4D84-BF1D-CF24CA8B4641}" type="presOf" srcId="{1B7C8861-BD34-47AD-900A-04F9F3BC4521}" destId="{D205E28B-140F-44B9-9370-89A599E68134}" srcOrd="0" destOrd="0" presId="urn:microsoft.com/office/officeart/2005/8/layout/radial2"/>
    <dgm:cxn modelId="{972725DB-0FFA-4897-A7D3-BA6A028FB7AD}" type="presOf" srcId="{74C0EF3E-8D78-486F-9371-F55D26BC365F}" destId="{3F119952-AFDC-4DAB-8204-B43A6F5ACF64}" srcOrd="0" destOrd="0" presId="urn:microsoft.com/office/officeart/2005/8/layout/radial2"/>
    <dgm:cxn modelId="{9BEA9D63-459B-4687-B908-58E22D94B077}" type="presOf" srcId="{E896F6F6-28F4-41E1-AFE3-3C689ED9EAB1}" destId="{33D4099D-0953-4D4B-BB6C-496663491455}" srcOrd="0" destOrd="0" presId="urn:microsoft.com/office/officeart/2005/8/layout/radial2"/>
    <dgm:cxn modelId="{D95C8976-9615-49B2-BACC-575C0D321688}" type="presParOf" srcId="{446D2A5A-19FC-4045-AFE6-961A6ADC172A}" destId="{9DF9A99E-0138-452E-9CBA-189167FDA7E6}" srcOrd="0" destOrd="0" presId="urn:microsoft.com/office/officeart/2005/8/layout/radial2"/>
    <dgm:cxn modelId="{0F068F7A-9851-4B69-82BC-212F68258FA3}" type="presParOf" srcId="{9DF9A99E-0138-452E-9CBA-189167FDA7E6}" destId="{06982320-A3AB-4CE3-B626-D48140472792}" srcOrd="0" destOrd="0" presId="urn:microsoft.com/office/officeart/2005/8/layout/radial2"/>
    <dgm:cxn modelId="{5455F781-C862-456D-AA0C-91710E7140F4}" type="presParOf" srcId="{06982320-A3AB-4CE3-B626-D48140472792}" destId="{D1305310-B785-4D7E-BAF1-74334B6DE9B1}" srcOrd="0" destOrd="0" presId="urn:microsoft.com/office/officeart/2005/8/layout/radial2"/>
    <dgm:cxn modelId="{FCE30F99-F12D-4D83-8B29-8682249CDDE5}" type="presParOf" srcId="{06982320-A3AB-4CE3-B626-D48140472792}" destId="{47505A60-FF67-454C-965F-7C787321D24D}" srcOrd="1" destOrd="0" presId="urn:microsoft.com/office/officeart/2005/8/layout/radial2"/>
    <dgm:cxn modelId="{985F1871-AD3C-4E8A-A204-AEB8983D95BA}" type="presParOf" srcId="{9DF9A99E-0138-452E-9CBA-189167FDA7E6}" destId="{5FB7ADFB-46AC-4980-98E8-F295171F1304}" srcOrd="1" destOrd="0" presId="urn:microsoft.com/office/officeart/2005/8/layout/radial2"/>
    <dgm:cxn modelId="{38005914-8E38-44CB-9873-2C47FE510F39}" type="presParOf" srcId="{9DF9A99E-0138-452E-9CBA-189167FDA7E6}" destId="{AE02925A-38F7-4C6C-8BD4-6CF9D0B4FCB8}" srcOrd="2" destOrd="0" presId="urn:microsoft.com/office/officeart/2005/8/layout/radial2"/>
    <dgm:cxn modelId="{F326AE3A-6746-48F2-A185-292E87D35590}" type="presParOf" srcId="{AE02925A-38F7-4C6C-8BD4-6CF9D0B4FCB8}" destId="{72CE4056-92EA-4C0E-8598-CF10C6352886}" srcOrd="0" destOrd="0" presId="urn:microsoft.com/office/officeart/2005/8/layout/radial2"/>
    <dgm:cxn modelId="{A73931A4-8E91-4CB2-A8F1-615130593B9E}" type="presParOf" srcId="{AE02925A-38F7-4C6C-8BD4-6CF9D0B4FCB8}" destId="{4AE54099-AB33-4ACE-B293-29F9DA018619}" srcOrd="1" destOrd="0" presId="urn:microsoft.com/office/officeart/2005/8/layout/radial2"/>
    <dgm:cxn modelId="{EA9484F7-8EA0-4641-BF49-4AF7A96F9D47}" type="presParOf" srcId="{9DF9A99E-0138-452E-9CBA-189167FDA7E6}" destId="{217FCC93-9247-486C-8D68-580A89C84747}" srcOrd="3" destOrd="0" presId="urn:microsoft.com/office/officeart/2005/8/layout/radial2"/>
    <dgm:cxn modelId="{77A1AAA2-4F05-4510-8C1B-A9AB72F7A127}" type="presParOf" srcId="{9DF9A99E-0138-452E-9CBA-189167FDA7E6}" destId="{29CB3639-CBA6-47B1-AD38-80579F5FC001}" srcOrd="4" destOrd="0" presId="urn:microsoft.com/office/officeart/2005/8/layout/radial2"/>
    <dgm:cxn modelId="{09C6F00E-FC41-4B36-B3EE-13169635461E}" type="presParOf" srcId="{29CB3639-CBA6-47B1-AD38-80579F5FC001}" destId="{3F119952-AFDC-4DAB-8204-B43A6F5ACF64}" srcOrd="0" destOrd="0" presId="urn:microsoft.com/office/officeart/2005/8/layout/radial2"/>
    <dgm:cxn modelId="{218C4BBE-76BF-4B98-B2AC-51614233CFFB}" type="presParOf" srcId="{29CB3639-CBA6-47B1-AD38-80579F5FC001}" destId="{935BF89A-A3BB-4DB1-AA14-31F8FD3E5BBA}" srcOrd="1" destOrd="0" presId="urn:microsoft.com/office/officeart/2005/8/layout/radial2"/>
    <dgm:cxn modelId="{FF658915-B8D4-49F0-A658-ED276D627767}" type="presParOf" srcId="{9DF9A99E-0138-452E-9CBA-189167FDA7E6}" destId="{33D4099D-0953-4D4B-BB6C-496663491455}" srcOrd="5" destOrd="0" presId="urn:microsoft.com/office/officeart/2005/8/layout/radial2"/>
    <dgm:cxn modelId="{6D81FB36-E28A-42FD-BC53-7313B96E3BA6}" type="presParOf" srcId="{9DF9A99E-0138-452E-9CBA-189167FDA7E6}" destId="{2311BC70-B438-4B17-9B55-828046EC97E3}" srcOrd="6" destOrd="0" presId="urn:microsoft.com/office/officeart/2005/8/layout/radial2"/>
    <dgm:cxn modelId="{4E7E9C87-4E74-40FF-8BD3-C0C72A494FD3}" type="presParOf" srcId="{2311BC70-B438-4B17-9B55-828046EC97E3}" destId="{8DEE4696-A239-49D0-9823-18FC4D9E65A3}" srcOrd="0" destOrd="0" presId="urn:microsoft.com/office/officeart/2005/8/layout/radial2"/>
    <dgm:cxn modelId="{ED108FF5-05BF-4C68-81C7-4D3318B76136}" type="presParOf" srcId="{2311BC70-B438-4B17-9B55-828046EC97E3}" destId="{5FF1EE6E-73F2-4949-81C8-5C87DBEDF0B9}" srcOrd="1" destOrd="0" presId="urn:microsoft.com/office/officeart/2005/8/layout/radial2"/>
    <dgm:cxn modelId="{6C3895DA-DFFF-48E7-9104-A36087DC5E88}" type="presParOf" srcId="{9DF9A99E-0138-452E-9CBA-189167FDA7E6}" destId="{34C0B3C1-8348-4785-B573-085B5F766967}" srcOrd="7" destOrd="0" presId="urn:microsoft.com/office/officeart/2005/8/layout/radial2"/>
    <dgm:cxn modelId="{79C36758-A7C7-4612-83F8-3C8E3B8BAFB5}" type="presParOf" srcId="{9DF9A99E-0138-452E-9CBA-189167FDA7E6}" destId="{0C50F140-361E-435A-85D7-6E67501EFD14}" srcOrd="8" destOrd="0" presId="urn:microsoft.com/office/officeart/2005/8/layout/radial2"/>
    <dgm:cxn modelId="{62AEE36E-2B30-4FBD-A293-86650C673CB5}" type="presParOf" srcId="{0C50F140-361E-435A-85D7-6E67501EFD14}" destId="{D205E28B-140F-44B9-9370-89A599E68134}" srcOrd="0" destOrd="0" presId="urn:microsoft.com/office/officeart/2005/8/layout/radial2"/>
    <dgm:cxn modelId="{B432BCAF-6913-4617-83DE-381940B465C0}" type="presParOf" srcId="{0C50F140-361E-435A-85D7-6E67501EFD14}" destId="{0434646E-9D28-4F58-85A2-7CA9E610812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0B3C1-8348-4785-B573-085B5F766967}">
      <dsp:nvSpPr>
        <dsp:cNvPr id="0" name=""/>
        <dsp:cNvSpPr/>
      </dsp:nvSpPr>
      <dsp:spPr>
        <a:xfrm rot="2130210">
          <a:off x="3077312" y="2981946"/>
          <a:ext cx="781889" cy="38408"/>
        </a:xfrm>
        <a:custGeom>
          <a:avLst/>
          <a:gdLst/>
          <a:ahLst/>
          <a:cxnLst/>
          <a:rect l="0" t="0" r="0" b="0"/>
          <a:pathLst>
            <a:path>
              <a:moveTo>
                <a:pt x="0" y="19204"/>
              </a:moveTo>
              <a:lnTo>
                <a:pt x="781889" y="192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D4099D-0953-4D4B-BB6C-496663491455}">
      <dsp:nvSpPr>
        <dsp:cNvPr id="0" name=""/>
        <dsp:cNvSpPr/>
      </dsp:nvSpPr>
      <dsp:spPr>
        <a:xfrm rot="21479076">
          <a:off x="3149361" y="2271934"/>
          <a:ext cx="2054255" cy="38408"/>
        </a:xfrm>
        <a:custGeom>
          <a:avLst/>
          <a:gdLst/>
          <a:ahLst/>
          <a:cxnLst/>
          <a:rect l="0" t="0" r="0" b="0"/>
          <a:pathLst>
            <a:path>
              <a:moveTo>
                <a:pt x="0" y="19204"/>
              </a:moveTo>
              <a:lnTo>
                <a:pt x="2054255" y="192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7FCC93-9247-486C-8D68-580A89C84747}">
      <dsp:nvSpPr>
        <dsp:cNvPr id="0" name=""/>
        <dsp:cNvSpPr/>
      </dsp:nvSpPr>
      <dsp:spPr>
        <a:xfrm rot="19288332">
          <a:off x="3059291" y="1594231"/>
          <a:ext cx="833331" cy="38408"/>
        </a:xfrm>
        <a:custGeom>
          <a:avLst/>
          <a:gdLst/>
          <a:ahLst/>
          <a:cxnLst/>
          <a:rect l="0" t="0" r="0" b="0"/>
          <a:pathLst>
            <a:path>
              <a:moveTo>
                <a:pt x="0" y="19204"/>
              </a:moveTo>
              <a:lnTo>
                <a:pt x="833331" y="192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7ADFB-46AC-4980-98E8-F295171F1304}">
      <dsp:nvSpPr>
        <dsp:cNvPr id="0" name=""/>
        <dsp:cNvSpPr/>
      </dsp:nvSpPr>
      <dsp:spPr>
        <a:xfrm rot="26168">
          <a:off x="1956119" y="2329193"/>
          <a:ext cx="1228141" cy="38408"/>
        </a:xfrm>
        <a:custGeom>
          <a:avLst/>
          <a:gdLst/>
          <a:ahLst/>
          <a:cxnLst/>
          <a:rect l="0" t="0" r="0" b="0"/>
          <a:pathLst>
            <a:path>
              <a:moveTo>
                <a:pt x="0" y="19204"/>
              </a:moveTo>
              <a:lnTo>
                <a:pt x="1228141" y="192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505A60-FF67-454C-965F-7C787321D24D}">
      <dsp:nvSpPr>
        <dsp:cNvPr id="0" name=""/>
        <dsp:cNvSpPr/>
      </dsp:nvSpPr>
      <dsp:spPr>
        <a:xfrm>
          <a:off x="0" y="1335532"/>
          <a:ext cx="3156905" cy="2176337"/>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2CE4056-92EA-4C0E-8598-CF10C6352886}">
      <dsp:nvSpPr>
        <dsp:cNvPr id="0" name=""/>
        <dsp:cNvSpPr/>
      </dsp:nvSpPr>
      <dsp:spPr>
        <a:xfrm>
          <a:off x="43009" y="1551557"/>
          <a:ext cx="3141412" cy="1579118"/>
        </a:xfrm>
        <a:prstGeom prst="ellips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altLang="zh-TW" sz="3600" b="1" kern="1200" dirty="0" smtClean="0">
              <a:solidFill>
                <a:srgbClr val="FF0000"/>
              </a:solidFill>
              <a:latin typeface="Times New Roman" pitchFamily="18" charset="0"/>
              <a:cs typeface="Times New Roman" pitchFamily="18" charset="0"/>
            </a:rPr>
            <a:t>Pre-mold</a:t>
          </a:r>
          <a:endParaRPr lang="zh-TW" altLang="en-US" sz="3600" b="1" kern="1200" dirty="0">
            <a:solidFill>
              <a:srgbClr val="FF0000"/>
            </a:solidFill>
            <a:latin typeface="Times New Roman" pitchFamily="18" charset="0"/>
            <a:cs typeface="Times New Roman" pitchFamily="18" charset="0"/>
          </a:endParaRPr>
        </a:p>
      </dsp:txBody>
      <dsp:txXfrm>
        <a:off x="503058" y="1782813"/>
        <a:ext cx="2221314" cy="1116606"/>
      </dsp:txXfrm>
    </dsp:sp>
    <dsp:sp modelId="{3F119952-AFDC-4DAB-8204-B43A6F5ACF64}">
      <dsp:nvSpPr>
        <dsp:cNvPr id="0" name=""/>
        <dsp:cNvSpPr/>
      </dsp:nvSpPr>
      <dsp:spPr>
        <a:xfrm>
          <a:off x="3416692" y="144014"/>
          <a:ext cx="2096871" cy="1363629"/>
        </a:xfrm>
        <a:prstGeom prst="ellips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TW" altLang="en-US" sz="2500" b="1" kern="1200" smtClean="0">
              <a:latin typeface="標楷體" pitchFamily="65" charset="-120"/>
              <a:ea typeface="標楷體" pitchFamily="65" charset="-120"/>
            </a:rPr>
            <a:t>關鍵</a:t>
          </a:r>
          <a:endParaRPr lang="en-US" altLang="zh-TW" sz="2500" b="1" kern="1200" smtClean="0">
            <a:latin typeface="標楷體" pitchFamily="65" charset="-120"/>
            <a:ea typeface="標楷體" pitchFamily="65" charset="-120"/>
          </a:endParaRPr>
        </a:p>
        <a:p>
          <a:pPr lvl="0" algn="ctr" defTabSz="1111250">
            <a:lnSpc>
              <a:spcPct val="90000"/>
            </a:lnSpc>
            <a:spcBef>
              <a:spcPct val="0"/>
            </a:spcBef>
            <a:spcAft>
              <a:spcPct val="35000"/>
            </a:spcAft>
          </a:pPr>
          <a:r>
            <a:rPr lang="zh-TW" altLang="en-US" sz="2400" b="1" kern="1200" smtClean="0">
              <a:latin typeface="標楷體" pitchFamily="65" charset="-120"/>
              <a:ea typeface="標楷體" pitchFamily="65" charset="-120"/>
            </a:rPr>
            <a:t>材料</a:t>
          </a:r>
          <a:endParaRPr lang="zh-TW" altLang="en-US" sz="2400" b="1" kern="1200" dirty="0">
            <a:latin typeface="標楷體" pitchFamily="65" charset="-120"/>
            <a:ea typeface="標楷體" pitchFamily="65" charset="-120"/>
          </a:endParaRPr>
        </a:p>
      </dsp:txBody>
      <dsp:txXfrm>
        <a:off x="3723772" y="343713"/>
        <a:ext cx="1482711" cy="964231"/>
      </dsp:txXfrm>
    </dsp:sp>
    <dsp:sp modelId="{8DEE4696-A239-49D0-9823-18FC4D9E65A3}">
      <dsp:nvSpPr>
        <dsp:cNvPr id="0" name=""/>
        <dsp:cNvSpPr/>
      </dsp:nvSpPr>
      <dsp:spPr>
        <a:xfrm>
          <a:off x="5202208" y="1454780"/>
          <a:ext cx="1807008" cy="1536937"/>
        </a:xfrm>
        <a:prstGeom prst="ellipse">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smtClean="0">
              <a:latin typeface="標楷體" pitchFamily="65" charset="-120"/>
              <a:ea typeface="標楷體" pitchFamily="65" charset="-120"/>
            </a:rPr>
            <a:t>模具</a:t>
          </a:r>
          <a:endParaRPr lang="en-US" altLang="zh-TW" sz="2400" b="1" kern="1200" smtClean="0">
            <a:latin typeface="標楷體" pitchFamily="65" charset="-120"/>
            <a:ea typeface="標楷體" pitchFamily="65" charset="-120"/>
          </a:endParaRPr>
        </a:p>
        <a:p>
          <a:pPr lvl="0" algn="ctr" defTabSz="1066800">
            <a:lnSpc>
              <a:spcPct val="90000"/>
            </a:lnSpc>
            <a:spcBef>
              <a:spcPct val="0"/>
            </a:spcBef>
            <a:spcAft>
              <a:spcPct val="35000"/>
            </a:spcAft>
          </a:pPr>
          <a:r>
            <a:rPr lang="zh-TW" altLang="en-US" sz="2400" b="1" kern="1200" smtClean="0">
              <a:latin typeface="標楷體" pitchFamily="65" charset="-120"/>
              <a:ea typeface="標楷體" pitchFamily="65" charset="-120"/>
            </a:rPr>
            <a:t>設計</a:t>
          </a:r>
          <a:endParaRPr lang="zh-TW" altLang="en-US" sz="2400" b="1" kern="1200" dirty="0">
            <a:latin typeface="標楷體" pitchFamily="65" charset="-120"/>
            <a:ea typeface="標楷體" pitchFamily="65" charset="-120"/>
          </a:endParaRPr>
        </a:p>
      </dsp:txBody>
      <dsp:txXfrm>
        <a:off x="5466838" y="1679859"/>
        <a:ext cx="1277748" cy="1086779"/>
      </dsp:txXfrm>
    </dsp:sp>
    <dsp:sp modelId="{D205E28B-140F-44B9-9370-89A599E68134}">
      <dsp:nvSpPr>
        <dsp:cNvPr id="0" name=""/>
        <dsp:cNvSpPr/>
      </dsp:nvSpPr>
      <dsp:spPr>
        <a:xfrm>
          <a:off x="3293050" y="3071907"/>
          <a:ext cx="2590392" cy="1456454"/>
        </a:xfrm>
        <a:prstGeom prst="ellipse">
          <a:avLst/>
        </a:prstGeom>
        <a:gradFill rotWithShape="0">
          <a:gsLst>
            <a:gs pos="0">
              <a:srgbClr val="D6B19C"/>
            </a:gs>
            <a:gs pos="30000">
              <a:srgbClr val="D49E6C"/>
            </a:gs>
            <a:gs pos="70000">
              <a:srgbClr val="A65528"/>
            </a:gs>
            <a:gs pos="100000">
              <a:srgbClr val="663012"/>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TW" altLang="en-US" sz="2400" b="1" kern="1200" dirty="0" smtClean="0">
              <a:latin typeface="Times New Roman" pitchFamily="18" charset="0"/>
              <a:ea typeface="標楷體" pitchFamily="65" charset="-120"/>
              <a:cs typeface="Times New Roman" pitchFamily="18" charset="0"/>
            </a:rPr>
            <a:t>新製程</a:t>
          </a:r>
          <a:endParaRPr lang="en-US" altLang="zh-TW" sz="2400" b="1" kern="1200" dirty="0" smtClean="0">
            <a:latin typeface="Times New Roman" pitchFamily="18" charset="0"/>
            <a:ea typeface="標楷體" pitchFamily="65" charset="-120"/>
            <a:cs typeface="Times New Roman" pitchFamily="18" charset="0"/>
          </a:endParaRPr>
        </a:p>
        <a:p>
          <a:pPr lvl="0" algn="ctr" defTabSz="1066800">
            <a:lnSpc>
              <a:spcPct val="90000"/>
            </a:lnSpc>
            <a:spcBef>
              <a:spcPct val="0"/>
            </a:spcBef>
            <a:spcAft>
              <a:spcPct val="35000"/>
            </a:spcAft>
          </a:pPr>
          <a:r>
            <a:rPr lang="en-US" altLang="zh-TW" sz="2400" b="1" kern="1200" dirty="0" smtClean="0">
              <a:latin typeface="Times New Roman" pitchFamily="18" charset="0"/>
              <a:ea typeface="標楷體" pitchFamily="65" charset="-120"/>
              <a:cs typeface="Times New Roman" pitchFamily="18" charset="0"/>
            </a:rPr>
            <a:t>(Post Plating)</a:t>
          </a:r>
        </a:p>
      </dsp:txBody>
      <dsp:txXfrm>
        <a:off x="3672404" y="3285200"/>
        <a:ext cx="1831684" cy="1029868"/>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312" tIns="45656" rIns="91312" bIns="45656" rtlCol="0"/>
          <a:lstStyle>
            <a:lvl1pPr algn="r">
              <a:defRPr sz="1200"/>
            </a:lvl1pPr>
          </a:lstStyle>
          <a:p>
            <a:fld id="{B5B0C1A3-54A0-4660-9F46-851C94C0A94F}" type="datetimeFigureOut">
              <a:rPr lang="zh-TW" altLang="en-US" smtClean="0"/>
              <a:pPr/>
              <a:t>2018/4/3</a:t>
            </a:fld>
            <a:endParaRPr lang="zh-TW" altLang="en-US"/>
          </a:p>
        </p:txBody>
      </p:sp>
      <p:sp>
        <p:nvSpPr>
          <p:cNvPr id="4" name="投影片圖像版面配置區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312" tIns="45656" rIns="91312" bIns="45656"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312" tIns="45656" rIns="91312" bIns="45656"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28584"/>
            <a:ext cx="2945659" cy="496332"/>
          </a:xfrm>
          <a:prstGeom prst="rect">
            <a:avLst/>
          </a:prstGeom>
        </p:spPr>
        <p:txBody>
          <a:bodyPr vert="horz" lIns="91312" tIns="45656" rIns="91312" bIns="45656"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6332"/>
          </a:xfrm>
          <a:prstGeom prst="rect">
            <a:avLst/>
          </a:prstGeom>
        </p:spPr>
        <p:txBody>
          <a:bodyPr vert="horz" lIns="91312" tIns="45656" rIns="91312" bIns="45656" rtlCol="0" anchor="b"/>
          <a:lstStyle>
            <a:lvl1pPr algn="r">
              <a:defRPr sz="1200"/>
            </a:lvl1pPr>
          </a:lstStyle>
          <a:p>
            <a:fld id="{6944A3E2-2425-4E46-80C4-075F825D129E}" type="slidenum">
              <a:rPr lang="zh-TW" altLang="en-US" smtClean="0"/>
              <a:pPr/>
              <a:t>‹#›</a:t>
            </a:fld>
            <a:endParaRPr lang="zh-TW" altLang="en-US"/>
          </a:p>
        </p:txBody>
      </p:sp>
    </p:spTree>
    <p:extLst>
      <p:ext uri="{BB962C8B-B14F-4D97-AF65-F5344CB8AC3E}">
        <p14:creationId xmlns:p14="http://schemas.microsoft.com/office/powerpoint/2010/main" val="80121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FF8483F-9521-4D42-BD8D-827265BEFE19}" type="slidenum">
              <a:rPr lang="zh-TW" altLang="en-US" smtClean="0"/>
              <a:pPr/>
              <a:t>12</a:t>
            </a:fld>
            <a:endParaRPr lang="zh-TW" altLang="en-US"/>
          </a:p>
        </p:txBody>
      </p:sp>
    </p:spTree>
    <p:extLst>
      <p:ext uri="{BB962C8B-B14F-4D97-AF65-F5344CB8AC3E}">
        <p14:creationId xmlns:p14="http://schemas.microsoft.com/office/powerpoint/2010/main" val="358505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220463" indent="-220463">
              <a:buAutoNum type="arabicPeriod"/>
            </a:pPr>
            <a:r>
              <a:rPr lang="en-US" altLang="zh-TW" dirty="0" smtClean="0"/>
              <a:t>To</a:t>
            </a:r>
            <a:r>
              <a:rPr lang="en-US" altLang="zh-TW" baseline="0" dirty="0" smtClean="0"/>
              <a:t> reduce PKG total stand off height, reduce LF thickness is KEY.</a:t>
            </a:r>
          </a:p>
          <a:p>
            <a:pPr marL="220463" indent="-220463">
              <a:buAutoNum type="arabicPeriod"/>
            </a:pPr>
            <a:r>
              <a:rPr lang="en-US" altLang="zh-TW" baseline="0" dirty="0" smtClean="0"/>
              <a:t>Thinner LF OSATs cannot handle in assembly process…….with pre-mold make it possible!</a:t>
            </a:r>
            <a:endParaRPr lang="zh-TW" altLang="en-US" dirty="0"/>
          </a:p>
        </p:txBody>
      </p:sp>
      <p:sp>
        <p:nvSpPr>
          <p:cNvPr id="4" name="投影片編號版面配置區 3"/>
          <p:cNvSpPr>
            <a:spLocks noGrp="1"/>
          </p:cNvSpPr>
          <p:nvPr>
            <p:ph type="sldNum" sz="quarter" idx="10"/>
          </p:nvPr>
        </p:nvSpPr>
        <p:spPr/>
        <p:txBody>
          <a:bodyPr/>
          <a:lstStyle/>
          <a:p>
            <a:fld id="{9FF8483F-9521-4D42-BD8D-827265BEFE19}" type="slidenum">
              <a:rPr lang="zh-TW" altLang="en-US" smtClean="0"/>
              <a:pPr/>
              <a:t>13</a:t>
            </a:fld>
            <a:endParaRPr lang="zh-TW" altLang="en-US"/>
          </a:p>
        </p:txBody>
      </p:sp>
    </p:spTree>
    <p:extLst>
      <p:ext uri="{BB962C8B-B14F-4D97-AF65-F5344CB8AC3E}">
        <p14:creationId xmlns:p14="http://schemas.microsoft.com/office/powerpoint/2010/main" val="276988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77A8C1F-7973-4732-8C4A-CF930C97F1A0}" type="datetime1">
              <a:rPr lang="zh-TW" altLang="en-US" smtClean="0"/>
              <a:pPr/>
              <a:t>2018/4/3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E6F1CC2-1F3F-4676-9B8B-50D46395C66A}" type="datetime1">
              <a:rPr lang="zh-TW" altLang="en-US" smtClean="0"/>
              <a:pPr/>
              <a:t>2018/4/3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52D3851-A682-4C14-AF56-E1C6E1C1D768}" type="datetime1">
              <a:rPr lang="zh-TW" altLang="en-US" smtClean="0"/>
              <a:pPr/>
              <a:t>2018/4/3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76256" y="6490820"/>
            <a:ext cx="2133600" cy="365125"/>
          </a:xfrm>
        </p:spPr>
        <p:txBody>
          <a:bodyPr/>
          <a:lstStyle>
            <a:lvl1pPr>
              <a:defRPr>
                <a:solidFill>
                  <a:schemeClr val="tx1"/>
                </a:solidFill>
                <a:latin typeface="+mj-lt"/>
              </a:defRPr>
            </a:lvl1pPr>
          </a:lstStyle>
          <a:p>
            <a:fld id="{F0F4B8EC-1CFD-4A34-BB96-26ED0DEB4AA2}" type="slidenum">
              <a:rPr lang="zh-TW" altLang="en-US" smtClean="0"/>
              <a:pPr/>
              <a:t>‹#›</a:t>
            </a:fld>
            <a:endParaRPr lang="zh-TW" altLang="en-US"/>
          </a:p>
        </p:txBody>
      </p:sp>
      <p:cxnSp>
        <p:nvCxnSpPr>
          <p:cNvPr id="7" name="直線接點 6"/>
          <p:cNvCxnSpPr/>
          <p:nvPr userDrawn="1"/>
        </p:nvCxnSpPr>
        <p:spPr>
          <a:xfrm>
            <a:off x="447777" y="1124744"/>
            <a:ext cx="80544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標題 1"/>
          <p:cNvSpPr>
            <a:spLocks noGrp="1"/>
          </p:cNvSpPr>
          <p:nvPr>
            <p:ph type="title"/>
          </p:nvPr>
        </p:nvSpPr>
        <p:spPr>
          <a:xfrm>
            <a:off x="447777" y="274638"/>
            <a:ext cx="8229600" cy="850106"/>
          </a:xfrm>
        </p:spPr>
        <p:txBody>
          <a:bodyPr>
            <a:normAutofit/>
          </a:bodyPr>
          <a:lstStyle>
            <a:lvl1pPr algn="l">
              <a:defRPr sz="2800" b="1" baseline="0">
                <a:solidFill>
                  <a:schemeClr val="tx2"/>
                </a:solidFill>
                <a:latin typeface="Calibri" panose="020F0502020204030204" pitchFamily="34" charset="0"/>
                <a:ea typeface="微軟正黑體" panose="020B0604030504040204" pitchFamily="34" charset="-120"/>
              </a:defRPr>
            </a:lvl1pPr>
          </a:lstStyle>
          <a:p>
            <a:r>
              <a:rPr lang="zh-TW" altLang="en-US" dirty="0" smtClean="0"/>
              <a:t>按一下以編輯母片標題樣式</a:t>
            </a:r>
            <a:endParaRPr lang="zh-TW" altLang="en-US" dirty="0"/>
          </a:p>
        </p:txBody>
      </p:sp>
      <p:sp>
        <p:nvSpPr>
          <p:cNvPr id="14" name="內容版面配置區 1"/>
          <p:cNvSpPr>
            <a:spLocks noGrp="1"/>
          </p:cNvSpPr>
          <p:nvPr>
            <p:ph idx="13"/>
          </p:nvPr>
        </p:nvSpPr>
        <p:spPr>
          <a:xfrm>
            <a:off x="456958" y="1268760"/>
            <a:ext cx="8229600" cy="4535016"/>
          </a:xfrm>
        </p:spPr>
        <p:txBody>
          <a:bodyPr/>
          <a:lstStyle>
            <a:lvl1pPr marL="457200" indent="-457200">
              <a:lnSpc>
                <a:spcPts val="2200"/>
              </a:lnSpc>
              <a:spcBef>
                <a:spcPts val="600"/>
              </a:spcBef>
              <a:spcAft>
                <a:spcPts val="600"/>
              </a:spcAft>
              <a:buFont typeface="Wingdings" panose="05000000000000000000" pitchFamily="2" charset="2"/>
              <a:buChar char="n"/>
              <a:defRPr sz="2000" b="1" baseline="0">
                <a:solidFill>
                  <a:schemeClr val="tx2"/>
                </a:solidFill>
                <a:latin typeface="Verdana" panose="020B0604030504040204" pitchFamily="34" charset="0"/>
                <a:ea typeface="微軟正黑體" panose="020B0604030504040204" pitchFamily="34" charset="-120"/>
              </a:defRPr>
            </a:lvl1pPr>
            <a:lvl2pPr marL="742950" indent="-285750">
              <a:lnSpc>
                <a:spcPts val="2200"/>
              </a:lnSpc>
              <a:spcBef>
                <a:spcPts val="600"/>
              </a:spcBef>
              <a:spcAft>
                <a:spcPts val="600"/>
              </a:spcAft>
              <a:buFont typeface="Wingdings" panose="05000000000000000000" pitchFamily="2" charset="2"/>
              <a:buChar char="Ø"/>
              <a:defRPr sz="1600" baseline="0">
                <a:solidFill>
                  <a:schemeClr val="tx1"/>
                </a:solidFill>
                <a:latin typeface="Calibri" panose="020F0502020204030204" pitchFamily="34" charset="0"/>
                <a:ea typeface="微軟正黑體" panose="020B0604030504040204" pitchFamily="34" charset="-120"/>
              </a:defRPr>
            </a:lvl2pPr>
            <a:lvl3pPr marL="1143000" indent="-228600">
              <a:buFont typeface="Wingdings" panose="05000000000000000000" pitchFamily="2" charset="2"/>
              <a:buChar char="l"/>
              <a:defRPr sz="1400" baseline="0">
                <a:latin typeface="Calibri" panose="020F0502020204030204" pitchFamily="34" charset="0"/>
                <a:ea typeface="微軟正黑體" panose="020B0604030504040204" pitchFamily="34" charset="-120"/>
              </a:defRPr>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8" name="文字方塊 7"/>
          <p:cNvSpPr txBox="1"/>
          <p:nvPr userDrawn="1"/>
        </p:nvSpPr>
        <p:spPr>
          <a:xfrm>
            <a:off x="7935452" y="0"/>
            <a:ext cx="1107997" cy="335413"/>
          </a:xfrm>
          <a:prstGeom prst="rect">
            <a:avLst/>
          </a:prstGeom>
          <a:noFill/>
        </p:spPr>
        <p:txBody>
          <a:bodyPr wrap="none" rtlCol="0">
            <a:spAutoFit/>
          </a:bodyPr>
          <a:lstStyle/>
          <a:p>
            <a:pPr algn="r">
              <a:lnSpc>
                <a:spcPct val="150000"/>
              </a:lnSpc>
            </a:pPr>
            <a:r>
              <a:rPr lang="zh-TW" altLang="en-US" sz="1200" i="0" dirty="0" smtClean="0">
                <a:solidFill>
                  <a:schemeClr val="tx1"/>
                </a:solidFill>
                <a:latin typeface="微軟正黑體" panose="020B0604030504040204" pitchFamily="34" charset="-120"/>
                <a:ea typeface="微軟正黑體" panose="020B0604030504040204" pitchFamily="34" charset="-120"/>
              </a:rPr>
              <a:t>長華集團簡介</a:t>
            </a:r>
            <a:endParaRPr lang="en-US" altLang="zh-TW" sz="1200" i="0" dirty="0" smtClean="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83794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76256" y="6490820"/>
            <a:ext cx="2133600" cy="365125"/>
          </a:xfrm>
        </p:spPr>
        <p:txBody>
          <a:bodyPr/>
          <a:lstStyle>
            <a:lvl1pPr>
              <a:defRPr>
                <a:solidFill>
                  <a:schemeClr val="tx1"/>
                </a:solidFill>
                <a:latin typeface="+mj-lt"/>
              </a:defRPr>
            </a:lvl1pPr>
          </a:lstStyle>
          <a:p>
            <a:fld id="{F0F4B8EC-1CFD-4A34-BB96-26ED0DEB4AA2}" type="slidenum">
              <a:rPr lang="zh-TW" altLang="en-US" smtClean="0"/>
              <a:pPr/>
              <a:t>‹#›</a:t>
            </a:fld>
            <a:endParaRPr lang="zh-TW" altLang="en-US"/>
          </a:p>
        </p:txBody>
      </p:sp>
      <p:cxnSp>
        <p:nvCxnSpPr>
          <p:cNvPr id="7" name="直線接點 6"/>
          <p:cNvCxnSpPr/>
          <p:nvPr userDrawn="1"/>
        </p:nvCxnSpPr>
        <p:spPr>
          <a:xfrm>
            <a:off x="447777" y="1124744"/>
            <a:ext cx="80544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標題 1"/>
          <p:cNvSpPr>
            <a:spLocks noGrp="1"/>
          </p:cNvSpPr>
          <p:nvPr>
            <p:ph type="title"/>
          </p:nvPr>
        </p:nvSpPr>
        <p:spPr>
          <a:xfrm>
            <a:off x="447777" y="274638"/>
            <a:ext cx="8229600" cy="850106"/>
          </a:xfrm>
        </p:spPr>
        <p:txBody>
          <a:bodyPr>
            <a:normAutofit/>
          </a:bodyPr>
          <a:lstStyle>
            <a:lvl1pPr algn="l">
              <a:defRPr sz="2800" b="1" baseline="0">
                <a:solidFill>
                  <a:schemeClr val="tx2"/>
                </a:solidFill>
                <a:latin typeface="Calibri" panose="020F0502020204030204" pitchFamily="34" charset="0"/>
                <a:ea typeface="微軟正黑體" panose="020B0604030504040204" pitchFamily="34" charset="-120"/>
              </a:defRPr>
            </a:lvl1pPr>
          </a:lstStyle>
          <a:p>
            <a:r>
              <a:rPr lang="zh-TW" altLang="en-US" dirty="0" smtClean="0"/>
              <a:t>按一下以編輯母片標題樣式</a:t>
            </a:r>
            <a:endParaRPr lang="zh-TW" altLang="en-US" dirty="0"/>
          </a:p>
        </p:txBody>
      </p:sp>
      <p:sp>
        <p:nvSpPr>
          <p:cNvPr id="14" name="內容版面配置區 1"/>
          <p:cNvSpPr>
            <a:spLocks noGrp="1"/>
          </p:cNvSpPr>
          <p:nvPr>
            <p:ph idx="13"/>
          </p:nvPr>
        </p:nvSpPr>
        <p:spPr>
          <a:xfrm>
            <a:off x="456958" y="1268760"/>
            <a:ext cx="8229600" cy="4535016"/>
          </a:xfrm>
        </p:spPr>
        <p:txBody>
          <a:bodyPr/>
          <a:lstStyle>
            <a:lvl1pPr marL="457200" indent="-457200">
              <a:lnSpc>
                <a:spcPts val="2200"/>
              </a:lnSpc>
              <a:spcBef>
                <a:spcPts val="600"/>
              </a:spcBef>
              <a:spcAft>
                <a:spcPts val="600"/>
              </a:spcAft>
              <a:buFont typeface="Wingdings" panose="05000000000000000000" pitchFamily="2" charset="2"/>
              <a:buChar char="n"/>
              <a:defRPr sz="2000" b="1" baseline="0">
                <a:solidFill>
                  <a:schemeClr val="tx2"/>
                </a:solidFill>
                <a:latin typeface="Verdana" panose="020B0604030504040204" pitchFamily="34" charset="0"/>
                <a:ea typeface="微軟正黑體" panose="020B0604030504040204" pitchFamily="34" charset="-120"/>
              </a:defRPr>
            </a:lvl1pPr>
            <a:lvl2pPr marL="742950" indent="-285750">
              <a:lnSpc>
                <a:spcPts val="2200"/>
              </a:lnSpc>
              <a:spcBef>
                <a:spcPts val="600"/>
              </a:spcBef>
              <a:spcAft>
                <a:spcPts val="600"/>
              </a:spcAft>
              <a:buFont typeface="Wingdings" panose="05000000000000000000" pitchFamily="2" charset="2"/>
              <a:buChar char="Ø"/>
              <a:defRPr sz="1600" baseline="0">
                <a:solidFill>
                  <a:schemeClr val="tx1"/>
                </a:solidFill>
                <a:latin typeface="Calibri" panose="020F0502020204030204" pitchFamily="34" charset="0"/>
                <a:ea typeface="微軟正黑體" panose="020B0604030504040204" pitchFamily="34" charset="-120"/>
              </a:defRPr>
            </a:lvl2pPr>
            <a:lvl3pPr marL="1143000" indent="-228600">
              <a:buFont typeface="Wingdings" panose="05000000000000000000" pitchFamily="2" charset="2"/>
              <a:buChar char="l"/>
              <a:defRPr sz="1400" baseline="0">
                <a:latin typeface="Calibri" panose="020F0502020204030204" pitchFamily="34" charset="0"/>
                <a:ea typeface="微軟正黑體" panose="020B0604030504040204" pitchFamily="34" charset="-120"/>
              </a:defRPr>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8" name="文字方塊 7"/>
          <p:cNvSpPr txBox="1"/>
          <p:nvPr userDrawn="1"/>
        </p:nvSpPr>
        <p:spPr>
          <a:xfrm>
            <a:off x="7935452" y="0"/>
            <a:ext cx="1107997" cy="335413"/>
          </a:xfrm>
          <a:prstGeom prst="rect">
            <a:avLst/>
          </a:prstGeom>
          <a:noFill/>
        </p:spPr>
        <p:txBody>
          <a:bodyPr wrap="none" rtlCol="0">
            <a:spAutoFit/>
          </a:bodyPr>
          <a:lstStyle/>
          <a:p>
            <a:pPr algn="r">
              <a:lnSpc>
                <a:spcPct val="150000"/>
              </a:lnSpc>
            </a:pPr>
            <a:r>
              <a:rPr lang="zh-TW" altLang="en-US" sz="1200" i="0" dirty="0" smtClean="0">
                <a:solidFill>
                  <a:schemeClr val="tx1"/>
                </a:solidFill>
                <a:latin typeface="微軟正黑體" panose="020B0604030504040204" pitchFamily="34" charset="-120"/>
                <a:ea typeface="微軟正黑體" panose="020B0604030504040204" pitchFamily="34" charset="-120"/>
              </a:rPr>
              <a:t>長華集團簡介</a:t>
            </a:r>
            <a:endParaRPr lang="en-US" altLang="zh-TW" sz="1200" i="0" dirty="0" smtClean="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87625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76256" y="6490820"/>
            <a:ext cx="2133600" cy="365125"/>
          </a:xfrm>
        </p:spPr>
        <p:txBody>
          <a:bodyPr/>
          <a:lstStyle>
            <a:lvl1pPr>
              <a:defRPr>
                <a:solidFill>
                  <a:schemeClr val="tx1"/>
                </a:solidFill>
                <a:latin typeface="+mj-lt"/>
              </a:defRPr>
            </a:lvl1pPr>
          </a:lstStyle>
          <a:p>
            <a:fld id="{F0F4B8EC-1CFD-4A34-BB96-26ED0DEB4AA2}" type="slidenum">
              <a:rPr lang="zh-TW" altLang="en-US" smtClean="0"/>
              <a:pPr/>
              <a:t>‹#›</a:t>
            </a:fld>
            <a:endParaRPr lang="zh-TW" altLang="en-US"/>
          </a:p>
        </p:txBody>
      </p:sp>
      <p:cxnSp>
        <p:nvCxnSpPr>
          <p:cNvPr id="7" name="直線接點 6"/>
          <p:cNvCxnSpPr/>
          <p:nvPr userDrawn="1"/>
        </p:nvCxnSpPr>
        <p:spPr>
          <a:xfrm>
            <a:off x="447777" y="1124744"/>
            <a:ext cx="80544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標題 1"/>
          <p:cNvSpPr>
            <a:spLocks noGrp="1"/>
          </p:cNvSpPr>
          <p:nvPr>
            <p:ph type="title"/>
          </p:nvPr>
        </p:nvSpPr>
        <p:spPr>
          <a:xfrm>
            <a:off x="447777" y="274638"/>
            <a:ext cx="8229600" cy="850106"/>
          </a:xfrm>
        </p:spPr>
        <p:txBody>
          <a:bodyPr>
            <a:normAutofit/>
          </a:bodyPr>
          <a:lstStyle>
            <a:lvl1pPr algn="l">
              <a:defRPr sz="2800" b="1" baseline="0">
                <a:solidFill>
                  <a:schemeClr val="tx2"/>
                </a:solidFill>
                <a:latin typeface="Calibri" panose="020F0502020204030204" pitchFamily="34" charset="0"/>
                <a:ea typeface="微軟正黑體" panose="020B0604030504040204" pitchFamily="34" charset="-120"/>
              </a:defRPr>
            </a:lvl1pPr>
          </a:lstStyle>
          <a:p>
            <a:r>
              <a:rPr lang="zh-TW" altLang="en-US" dirty="0" smtClean="0"/>
              <a:t>按一下以編輯母片標題樣式</a:t>
            </a:r>
            <a:endParaRPr lang="zh-TW" altLang="en-US" dirty="0"/>
          </a:p>
        </p:txBody>
      </p:sp>
      <p:sp>
        <p:nvSpPr>
          <p:cNvPr id="14" name="內容版面配置區 1"/>
          <p:cNvSpPr>
            <a:spLocks noGrp="1"/>
          </p:cNvSpPr>
          <p:nvPr>
            <p:ph idx="13"/>
          </p:nvPr>
        </p:nvSpPr>
        <p:spPr>
          <a:xfrm>
            <a:off x="456958" y="1268760"/>
            <a:ext cx="8229600" cy="4535016"/>
          </a:xfrm>
        </p:spPr>
        <p:txBody>
          <a:bodyPr/>
          <a:lstStyle>
            <a:lvl1pPr marL="457200" indent="-457200">
              <a:lnSpc>
                <a:spcPts val="2200"/>
              </a:lnSpc>
              <a:spcBef>
                <a:spcPts val="600"/>
              </a:spcBef>
              <a:spcAft>
                <a:spcPts val="600"/>
              </a:spcAft>
              <a:buFont typeface="Wingdings" panose="05000000000000000000" pitchFamily="2" charset="2"/>
              <a:buChar char="n"/>
              <a:defRPr sz="2000" b="1" baseline="0">
                <a:solidFill>
                  <a:schemeClr val="tx2"/>
                </a:solidFill>
                <a:latin typeface="Verdana" panose="020B0604030504040204" pitchFamily="34" charset="0"/>
                <a:ea typeface="微軟正黑體" panose="020B0604030504040204" pitchFamily="34" charset="-120"/>
              </a:defRPr>
            </a:lvl1pPr>
            <a:lvl2pPr marL="742950" indent="-285750">
              <a:lnSpc>
                <a:spcPts val="2200"/>
              </a:lnSpc>
              <a:spcBef>
                <a:spcPts val="600"/>
              </a:spcBef>
              <a:spcAft>
                <a:spcPts val="600"/>
              </a:spcAft>
              <a:buFont typeface="Wingdings" panose="05000000000000000000" pitchFamily="2" charset="2"/>
              <a:buChar char="Ø"/>
              <a:defRPr sz="1600" baseline="0">
                <a:solidFill>
                  <a:schemeClr val="tx1"/>
                </a:solidFill>
                <a:latin typeface="Calibri" panose="020F0502020204030204" pitchFamily="34" charset="0"/>
                <a:ea typeface="微軟正黑體" panose="020B0604030504040204" pitchFamily="34" charset="-120"/>
              </a:defRPr>
            </a:lvl2pPr>
            <a:lvl3pPr marL="1143000" indent="-228600">
              <a:buFont typeface="Wingdings" panose="05000000000000000000" pitchFamily="2" charset="2"/>
              <a:buChar char="l"/>
              <a:defRPr sz="1400" baseline="0">
                <a:latin typeface="Calibri" panose="020F0502020204030204" pitchFamily="34" charset="0"/>
                <a:ea typeface="微軟正黑體" panose="020B0604030504040204" pitchFamily="34" charset="-120"/>
              </a:defRPr>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8" name="文字方塊 7"/>
          <p:cNvSpPr txBox="1"/>
          <p:nvPr userDrawn="1"/>
        </p:nvSpPr>
        <p:spPr>
          <a:xfrm>
            <a:off x="7935452" y="0"/>
            <a:ext cx="1107997" cy="335413"/>
          </a:xfrm>
          <a:prstGeom prst="rect">
            <a:avLst/>
          </a:prstGeom>
          <a:noFill/>
        </p:spPr>
        <p:txBody>
          <a:bodyPr wrap="none" rtlCol="0">
            <a:spAutoFit/>
          </a:bodyPr>
          <a:lstStyle/>
          <a:p>
            <a:pPr algn="r">
              <a:lnSpc>
                <a:spcPct val="150000"/>
              </a:lnSpc>
            </a:pPr>
            <a:r>
              <a:rPr lang="zh-TW" altLang="en-US" sz="1200" i="0" dirty="0" smtClean="0">
                <a:solidFill>
                  <a:schemeClr val="tx1"/>
                </a:solidFill>
                <a:latin typeface="微軟正黑體" panose="020B0604030504040204" pitchFamily="34" charset="-120"/>
                <a:ea typeface="微軟正黑體" panose="020B0604030504040204" pitchFamily="34" charset="-120"/>
              </a:rPr>
              <a:t>長華集團簡介</a:t>
            </a:r>
            <a:endParaRPr lang="en-US" altLang="zh-TW" sz="1200" i="0" dirty="0" smtClean="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51976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876256" y="6490820"/>
            <a:ext cx="2133600" cy="365125"/>
          </a:xfrm>
        </p:spPr>
        <p:txBody>
          <a:bodyPr/>
          <a:lstStyle>
            <a:lvl1pPr>
              <a:defRPr>
                <a:solidFill>
                  <a:schemeClr val="tx1"/>
                </a:solidFill>
                <a:latin typeface="+mj-lt"/>
              </a:defRPr>
            </a:lvl1pPr>
          </a:lstStyle>
          <a:p>
            <a:fld id="{F0F4B8EC-1CFD-4A34-BB96-26ED0DEB4AA2}" type="slidenum">
              <a:rPr lang="zh-TW" altLang="en-US" smtClean="0"/>
              <a:pPr/>
              <a:t>‹#›</a:t>
            </a:fld>
            <a:endParaRPr lang="zh-TW" altLang="en-US"/>
          </a:p>
        </p:txBody>
      </p:sp>
      <p:cxnSp>
        <p:nvCxnSpPr>
          <p:cNvPr id="7" name="直線接點 6"/>
          <p:cNvCxnSpPr/>
          <p:nvPr userDrawn="1"/>
        </p:nvCxnSpPr>
        <p:spPr>
          <a:xfrm>
            <a:off x="447777" y="1124744"/>
            <a:ext cx="80544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標題 1"/>
          <p:cNvSpPr>
            <a:spLocks noGrp="1"/>
          </p:cNvSpPr>
          <p:nvPr>
            <p:ph type="title"/>
          </p:nvPr>
        </p:nvSpPr>
        <p:spPr>
          <a:xfrm>
            <a:off x="447777" y="274638"/>
            <a:ext cx="8229600" cy="850106"/>
          </a:xfrm>
        </p:spPr>
        <p:txBody>
          <a:bodyPr>
            <a:normAutofit/>
          </a:bodyPr>
          <a:lstStyle>
            <a:lvl1pPr algn="l">
              <a:defRPr sz="2800" b="1" baseline="0">
                <a:solidFill>
                  <a:schemeClr val="tx2"/>
                </a:solidFill>
                <a:latin typeface="Calibri" panose="020F0502020204030204" pitchFamily="34" charset="0"/>
                <a:ea typeface="微軟正黑體" panose="020B0604030504040204" pitchFamily="34" charset="-120"/>
              </a:defRPr>
            </a:lvl1pPr>
          </a:lstStyle>
          <a:p>
            <a:r>
              <a:rPr lang="zh-TW" altLang="en-US" dirty="0" smtClean="0"/>
              <a:t>按一下以編輯母片標題樣式</a:t>
            </a:r>
            <a:endParaRPr lang="zh-TW" altLang="en-US" dirty="0"/>
          </a:p>
        </p:txBody>
      </p:sp>
      <p:sp>
        <p:nvSpPr>
          <p:cNvPr id="14" name="內容版面配置區 1"/>
          <p:cNvSpPr>
            <a:spLocks noGrp="1"/>
          </p:cNvSpPr>
          <p:nvPr>
            <p:ph idx="13"/>
          </p:nvPr>
        </p:nvSpPr>
        <p:spPr>
          <a:xfrm>
            <a:off x="456958" y="1268760"/>
            <a:ext cx="8229600" cy="4535016"/>
          </a:xfrm>
        </p:spPr>
        <p:txBody>
          <a:bodyPr/>
          <a:lstStyle>
            <a:lvl1pPr marL="457200" indent="-457200">
              <a:lnSpc>
                <a:spcPts val="2200"/>
              </a:lnSpc>
              <a:spcBef>
                <a:spcPts val="600"/>
              </a:spcBef>
              <a:spcAft>
                <a:spcPts val="600"/>
              </a:spcAft>
              <a:buFont typeface="Wingdings" panose="05000000000000000000" pitchFamily="2" charset="2"/>
              <a:buChar char="n"/>
              <a:defRPr sz="2000" b="1" baseline="0">
                <a:solidFill>
                  <a:schemeClr val="tx2"/>
                </a:solidFill>
                <a:latin typeface="Verdana" panose="020B0604030504040204" pitchFamily="34" charset="0"/>
                <a:ea typeface="微軟正黑體" panose="020B0604030504040204" pitchFamily="34" charset="-120"/>
              </a:defRPr>
            </a:lvl1pPr>
            <a:lvl2pPr marL="742950" indent="-285750">
              <a:lnSpc>
                <a:spcPts val="2200"/>
              </a:lnSpc>
              <a:spcBef>
                <a:spcPts val="600"/>
              </a:spcBef>
              <a:spcAft>
                <a:spcPts val="600"/>
              </a:spcAft>
              <a:buFont typeface="Wingdings" panose="05000000000000000000" pitchFamily="2" charset="2"/>
              <a:buChar char="Ø"/>
              <a:defRPr sz="1600" baseline="0">
                <a:solidFill>
                  <a:schemeClr val="tx1"/>
                </a:solidFill>
                <a:latin typeface="Calibri" panose="020F0502020204030204" pitchFamily="34" charset="0"/>
                <a:ea typeface="微軟正黑體" panose="020B0604030504040204" pitchFamily="34" charset="-120"/>
              </a:defRPr>
            </a:lvl2pPr>
            <a:lvl3pPr marL="1143000" indent="-228600">
              <a:buFont typeface="Wingdings" panose="05000000000000000000" pitchFamily="2" charset="2"/>
              <a:buChar char="l"/>
              <a:defRPr sz="1400" baseline="0">
                <a:latin typeface="Calibri" panose="020F0502020204030204" pitchFamily="34" charset="0"/>
                <a:ea typeface="微軟正黑體" panose="020B0604030504040204" pitchFamily="34" charset="-120"/>
              </a:defRPr>
            </a:lvl3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8" name="文字方塊 7"/>
          <p:cNvSpPr txBox="1"/>
          <p:nvPr userDrawn="1"/>
        </p:nvSpPr>
        <p:spPr>
          <a:xfrm>
            <a:off x="7935452" y="0"/>
            <a:ext cx="1107997" cy="335413"/>
          </a:xfrm>
          <a:prstGeom prst="rect">
            <a:avLst/>
          </a:prstGeom>
          <a:noFill/>
        </p:spPr>
        <p:txBody>
          <a:bodyPr wrap="none" rtlCol="0">
            <a:spAutoFit/>
          </a:bodyPr>
          <a:lstStyle/>
          <a:p>
            <a:pPr algn="r">
              <a:lnSpc>
                <a:spcPct val="150000"/>
              </a:lnSpc>
            </a:pPr>
            <a:r>
              <a:rPr lang="zh-TW" altLang="en-US" sz="1200" i="0" dirty="0" smtClean="0">
                <a:solidFill>
                  <a:schemeClr val="tx1"/>
                </a:solidFill>
                <a:latin typeface="微軟正黑體" panose="020B0604030504040204" pitchFamily="34" charset="-120"/>
                <a:ea typeface="微軟正黑體" panose="020B0604030504040204" pitchFamily="34" charset="-120"/>
              </a:rPr>
              <a:t>長華集團簡介</a:t>
            </a:r>
            <a:endParaRPr lang="en-US" altLang="zh-TW" sz="1200" i="0" dirty="0" smtClean="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83794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只有標題">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rot="16200000">
            <a:off x="-1198682" y="4821116"/>
            <a:ext cx="2625969" cy="228600"/>
          </a:xfrm>
          <a:prstGeom prst="rect">
            <a:avLst/>
          </a:prstGeom>
        </p:spPr>
        <p:txBody>
          <a:bodyPr/>
          <a:lstStyle/>
          <a:p>
            <a:fld id="{75D4DB1D-5C56-47E5-B7B7-6BC210864EDC}" type="datetime1">
              <a:rPr lang="zh-TW" altLang="en-US" smtClean="0"/>
              <a:pPr/>
              <a:t>2018/4/3</a:t>
            </a:fld>
            <a:endParaRPr lang="zh-TW" altLang="en-US"/>
          </a:p>
        </p:txBody>
      </p:sp>
      <p:sp>
        <p:nvSpPr>
          <p:cNvPr id="5" name="Slide Number Placeholder 4"/>
          <p:cNvSpPr>
            <a:spLocks noGrp="1"/>
          </p:cNvSpPr>
          <p:nvPr>
            <p:ph type="sldNum" sz="quarter" idx="12"/>
          </p:nvPr>
        </p:nvSpPr>
        <p:spPr>
          <a:xfrm>
            <a:off x="8696325" y="6329433"/>
            <a:ext cx="381000" cy="365125"/>
          </a:xfrm>
          <a:prstGeom prst="rect">
            <a:avLst/>
          </a:prstGeom>
        </p:spPr>
        <p:txBody>
          <a:bodyPr/>
          <a:lstStyle/>
          <a:p>
            <a:fld id="{89AA5D10-FAB2-45AE-B6F8-D256BE04B033}" type="slidenum">
              <a:rPr lang="zh-TW" altLang="en-US" smtClean="0"/>
              <a:pPr/>
              <a:t>‹#›</a:t>
            </a:fld>
            <a:endParaRPr lang="zh-TW" altLang="en-US"/>
          </a:p>
        </p:txBody>
      </p:sp>
      <p:sp>
        <p:nvSpPr>
          <p:cNvPr id="6" name="Footer Placeholder 4"/>
          <p:cNvSpPr txBox="1">
            <a:spLocks/>
          </p:cNvSpPr>
          <p:nvPr userDrawn="1"/>
        </p:nvSpPr>
        <p:spPr>
          <a:xfrm>
            <a:off x="4031940" y="6553199"/>
            <a:ext cx="1080120" cy="304801"/>
          </a:xfrm>
          <a:prstGeom prst="rect">
            <a:avLst/>
          </a:prstGeom>
        </p:spPr>
        <p:txBody>
          <a:bodyPr vert="horz" lIns="91440" tIns="45720" rIns="91440" bIns="45720" rtlCol="0" anchor="ctr"/>
          <a:lstStyle>
            <a:defPPr>
              <a:defRPr lang="zh-TW"/>
            </a:defPPr>
            <a:lvl1pPr marL="0" algn="ctr" defTabSz="914400" rtl="0" eaLnBrk="1" latinLnBrk="0" hangingPunct="1">
              <a:defRPr sz="1200" kern="1200">
                <a:solidFill>
                  <a:srgbClr val="E4263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Confidential </a:t>
            </a:r>
            <a:endParaRPr lang="zh-TW" altLang="en-US" dirty="0"/>
          </a:p>
        </p:txBody>
      </p:sp>
    </p:spTree>
    <p:extLst>
      <p:ext uri="{BB962C8B-B14F-4D97-AF65-F5344CB8AC3E}">
        <p14:creationId xmlns:p14="http://schemas.microsoft.com/office/powerpoint/2010/main" val="33897036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只有標題">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rot="16200000">
            <a:off x="-1198682" y="4821116"/>
            <a:ext cx="2625969" cy="228600"/>
          </a:xfrm>
          <a:prstGeom prst="rect">
            <a:avLst/>
          </a:prstGeom>
        </p:spPr>
        <p:txBody>
          <a:bodyPr/>
          <a:lstStyle/>
          <a:p>
            <a:fld id="{7628DB19-22A5-4189-98F3-25C68E8CA69E}" type="datetime1">
              <a:rPr lang="zh-TW" altLang="en-US" smtClean="0"/>
              <a:pPr/>
              <a:t>2018/4/3</a:t>
            </a:fld>
            <a:endParaRPr lang="zh-TW" altLang="en-US"/>
          </a:p>
        </p:txBody>
      </p:sp>
      <p:sp>
        <p:nvSpPr>
          <p:cNvPr id="5" name="Slide Number Placeholder 4"/>
          <p:cNvSpPr>
            <a:spLocks noGrp="1"/>
          </p:cNvSpPr>
          <p:nvPr>
            <p:ph type="sldNum" sz="quarter" idx="12"/>
          </p:nvPr>
        </p:nvSpPr>
        <p:spPr>
          <a:xfrm>
            <a:off x="8696325" y="6329433"/>
            <a:ext cx="381000" cy="365125"/>
          </a:xfrm>
          <a:prstGeom prst="rect">
            <a:avLst/>
          </a:prstGeom>
        </p:spPr>
        <p:txBody>
          <a:bodyPr/>
          <a:lstStyle/>
          <a:p>
            <a:fld id="{89AA5D10-FAB2-45AE-B6F8-D256BE04B033}" type="slidenum">
              <a:rPr lang="zh-TW" altLang="en-US" smtClean="0"/>
              <a:pPr/>
              <a:t>‹#›</a:t>
            </a:fld>
            <a:endParaRPr lang="zh-TW" altLang="en-US"/>
          </a:p>
        </p:txBody>
      </p:sp>
      <p:sp>
        <p:nvSpPr>
          <p:cNvPr id="6" name="Footer Placeholder 4"/>
          <p:cNvSpPr txBox="1">
            <a:spLocks/>
          </p:cNvSpPr>
          <p:nvPr userDrawn="1"/>
        </p:nvSpPr>
        <p:spPr>
          <a:xfrm>
            <a:off x="4031940" y="6553199"/>
            <a:ext cx="1080120" cy="304801"/>
          </a:xfrm>
          <a:prstGeom prst="rect">
            <a:avLst/>
          </a:prstGeom>
        </p:spPr>
        <p:txBody>
          <a:bodyPr vert="horz" lIns="91440" tIns="45720" rIns="91440" bIns="45720" rtlCol="0" anchor="ctr"/>
          <a:lstStyle>
            <a:defPPr>
              <a:defRPr lang="zh-TW"/>
            </a:defPPr>
            <a:lvl1pPr marL="0" algn="ctr" defTabSz="914400" rtl="0" eaLnBrk="1" latinLnBrk="0" hangingPunct="1">
              <a:defRPr sz="1200" kern="1200">
                <a:solidFill>
                  <a:srgbClr val="E4263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Confidential </a:t>
            </a:r>
            <a:endParaRPr lang="zh-TW" altLang="en-US" dirty="0"/>
          </a:p>
        </p:txBody>
      </p:sp>
    </p:spTree>
    <p:extLst>
      <p:ext uri="{BB962C8B-B14F-4D97-AF65-F5344CB8AC3E}">
        <p14:creationId xmlns:p14="http://schemas.microsoft.com/office/powerpoint/2010/main" val="11334615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只有標題">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rot="16200000">
            <a:off x="-1198682" y="4821116"/>
            <a:ext cx="2625969" cy="228600"/>
          </a:xfrm>
          <a:prstGeom prst="rect">
            <a:avLst/>
          </a:prstGeom>
        </p:spPr>
        <p:txBody>
          <a:bodyPr/>
          <a:lstStyle/>
          <a:p>
            <a:fld id="{12605958-C88C-45F9-A891-F80894DD0206}" type="datetime1">
              <a:rPr lang="zh-TW" altLang="en-US" smtClean="0"/>
              <a:pPr/>
              <a:t>2018/4/3</a:t>
            </a:fld>
            <a:endParaRPr lang="zh-TW" altLang="en-US"/>
          </a:p>
        </p:txBody>
      </p:sp>
      <p:sp>
        <p:nvSpPr>
          <p:cNvPr id="5" name="Slide Number Placeholder 4"/>
          <p:cNvSpPr>
            <a:spLocks noGrp="1"/>
          </p:cNvSpPr>
          <p:nvPr>
            <p:ph type="sldNum" sz="quarter" idx="12"/>
          </p:nvPr>
        </p:nvSpPr>
        <p:spPr>
          <a:xfrm>
            <a:off x="8696325" y="6329433"/>
            <a:ext cx="381000" cy="365125"/>
          </a:xfrm>
          <a:prstGeom prst="rect">
            <a:avLst/>
          </a:prstGeom>
        </p:spPr>
        <p:txBody>
          <a:bodyPr/>
          <a:lstStyle/>
          <a:p>
            <a:fld id="{89AA5D10-FAB2-45AE-B6F8-D256BE04B033}" type="slidenum">
              <a:rPr lang="zh-TW" altLang="en-US" smtClean="0"/>
              <a:pPr/>
              <a:t>‹#›</a:t>
            </a:fld>
            <a:endParaRPr lang="zh-TW" altLang="en-US"/>
          </a:p>
        </p:txBody>
      </p:sp>
      <p:sp>
        <p:nvSpPr>
          <p:cNvPr id="6" name="Footer Placeholder 4"/>
          <p:cNvSpPr txBox="1">
            <a:spLocks/>
          </p:cNvSpPr>
          <p:nvPr userDrawn="1"/>
        </p:nvSpPr>
        <p:spPr>
          <a:xfrm>
            <a:off x="4031940" y="6553199"/>
            <a:ext cx="1080120" cy="304801"/>
          </a:xfrm>
          <a:prstGeom prst="rect">
            <a:avLst/>
          </a:prstGeom>
        </p:spPr>
        <p:txBody>
          <a:bodyPr vert="horz" lIns="91440" tIns="45720" rIns="91440" bIns="45720" rtlCol="0" anchor="ctr"/>
          <a:lstStyle>
            <a:defPPr>
              <a:defRPr lang="zh-TW"/>
            </a:defPPr>
            <a:lvl1pPr marL="0" algn="ctr" defTabSz="914400" rtl="0" eaLnBrk="1" latinLnBrk="0" hangingPunct="1">
              <a:defRPr sz="1200" kern="1200">
                <a:solidFill>
                  <a:srgbClr val="E4263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Confidential </a:t>
            </a:r>
            <a:endParaRPr lang="zh-TW" altLang="en-US" dirty="0"/>
          </a:p>
        </p:txBody>
      </p:sp>
    </p:spTree>
    <p:extLst>
      <p:ext uri="{BB962C8B-B14F-4D97-AF65-F5344CB8AC3E}">
        <p14:creationId xmlns:p14="http://schemas.microsoft.com/office/powerpoint/2010/main" val="34505098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0D8CA95-701F-458F-8795-3949CE4BC85A}" type="datetime1">
              <a:rPr lang="zh-TW" altLang="en-US" smtClean="0"/>
              <a:pPr/>
              <a:t>2018/4/3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5AA7CFA-13DD-4298-A5B2-BFD1B38E64D6}" type="datetime1">
              <a:rPr lang="zh-TW" altLang="en-US" smtClean="0"/>
              <a:pPr/>
              <a:t>2018/4/3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011089F-7B33-4F35-9006-8172F1640BBA}" type="datetime1">
              <a:rPr lang="zh-TW" altLang="en-US" smtClean="0"/>
              <a:pPr/>
              <a:t>2018/4/3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2E10EF6-1351-45E7-942D-17C627A6C81D}" type="datetime1">
              <a:rPr lang="zh-TW" altLang="en-US" smtClean="0"/>
              <a:pPr/>
              <a:t>2018/4/3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227286A-247D-41F2-88F5-8EFE1B3C345F}" type="datetime1">
              <a:rPr lang="zh-TW" altLang="en-US" smtClean="0"/>
              <a:pPr/>
              <a:t>2018/4/3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2F8291A-AEAF-4CC7-9FCC-69EBF48F8326}" type="datetime1">
              <a:rPr lang="zh-TW" altLang="en-US" smtClean="0"/>
              <a:pPr/>
              <a:t>2018/4/3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F4A8F00-23B8-43AE-AA51-B2D6703D53DC}" type="datetime1">
              <a:rPr lang="zh-TW" altLang="en-US" smtClean="0"/>
              <a:pPr/>
              <a:t>2018/4/3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1383FF0-A56B-43FC-A7B6-BB18AE646915}" type="datetime1">
              <a:rPr lang="zh-TW" altLang="en-US" smtClean="0"/>
              <a:pPr/>
              <a:t>2018/4/3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25C3285-3FAB-4576-96CD-965DFBF441FB}"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92BBE-1C54-425F-BAF2-F90477E989C0}" type="datetime1">
              <a:rPr lang="zh-TW" altLang="en-US" smtClean="0"/>
              <a:pPr/>
              <a:t>2018/4/3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C3285-3FAB-4576-96CD-965DFBF441FB}"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pn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pn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31.emf"/><Relationship Id="rId4" Type="http://schemas.openxmlformats.org/officeDocument/2006/relationships/oleObject" Target="../embeddings/Microsoft_Excel_97-2003____1.xls"/></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32.emf"/><Relationship Id="rId4" Type="http://schemas.openxmlformats.org/officeDocument/2006/relationships/oleObject" Target="../embeddings/Microsoft_Excel_97-2003____2.xls"/></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png"/><Relationship Id="rId5" Type="http://schemas.openxmlformats.org/officeDocument/2006/relationships/image" Target="../media/image33.emf"/><Relationship Id="rId4" Type="http://schemas.openxmlformats.org/officeDocument/2006/relationships/oleObject" Target="../embeddings/Microsoft_Excel_97-2003____3.xls"/></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2564904"/>
            <a:ext cx="7772400" cy="1470025"/>
          </a:xfrm>
        </p:spPr>
        <p:txBody>
          <a:bodyPr/>
          <a:lstStyle/>
          <a:p>
            <a:r>
              <a:rPr lang="zh-TW" altLang="en-US" b="1" dirty="0" smtClean="0">
                <a:latin typeface="Times New Roman" pitchFamily="18" charset="0"/>
                <a:ea typeface="標楷體" pitchFamily="65" charset="-120"/>
                <a:cs typeface="Times New Roman" pitchFamily="18" charset="0"/>
              </a:rPr>
              <a:t>長華科技股份有限公司</a:t>
            </a:r>
            <a:r>
              <a:rPr lang="en-US" altLang="zh-TW" b="1" dirty="0" smtClean="0">
                <a:latin typeface="Times New Roman" pitchFamily="18" charset="0"/>
                <a:ea typeface="標楷體" pitchFamily="65" charset="-120"/>
                <a:cs typeface="Times New Roman" pitchFamily="18" charset="0"/>
              </a:rPr>
              <a:t/>
            </a:r>
            <a:br>
              <a:rPr lang="en-US" altLang="zh-TW" b="1" dirty="0" smtClean="0">
                <a:latin typeface="Times New Roman" pitchFamily="18" charset="0"/>
                <a:ea typeface="標楷體" pitchFamily="65" charset="-120"/>
                <a:cs typeface="Times New Roman" pitchFamily="18" charset="0"/>
              </a:rPr>
            </a:br>
            <a:r>
              <a:rPr lang="en-US" altLang="zh-TW" b="1" dirty="0" smtClean="0">
                <a:latin typeface="Times New Roman" pitchFamily="18" charset="0"/>
                <a:ea typeface="標楷體" pitchFamily="65" charset="-120"/>
                <a:cs typeface="Times New Roman" pitchFamily="18" charset="0"/>
              </a:rPr>
              <a:t>(6548)</a:t>
            </a:r>
            <a:endParaRPr lang="zh-TW" altLang="en-US" b="1" dirty="0">
              <a:latin typeface="Times New Roman" pitchFamily="18" charset="0"/>
              <a:ea typeface="標楷體" pitchFamily="65" charset="-120"/>
              <a:cs typeface="Times New Roman" pitchFamily="18" charset="0"/>
            </a:endParaRPr>
          </a:p>
        </p:txBody>
      </p:sp>
      <p:sp>
        <p:nvSpPr>
          <p:cNvPr id="3" name="副標題 2"/>
          <p:cNvSpPr>
            <a:spLocks noGrp="1"/>
          </p:cNvSpPr>
          <p:nvPr>
            <p:ph type="subTitle" idx="1"/>
          </p:nvPr>
        </p:nvSpPr>
        <p:spPr>
          <a:xfrm>
            <a:off x="1371600" y="4581128"/>
            <a:ext cx="6400800" cy="1057672"/>
          </a:xfrm>
        </p:spPr>
        <p:txBody>
          <a:bodyPr/>
          <a:lstStyle/>
          <a:p>
            <a:r>
              <a:rPr lang="en-US" altLang="zh-TW" dirty="0" smtClean="0"/>
              <a:t>2018/4/11</a:t>
            </a:r>
            <a:endParaRPr lang="zh-TW" altLang="en-US" dirty="0"/>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1</a:t>
            </a:fld>
            <a:endParaRPr lang="zh-TW"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extLst>
              <p:ext uri="{D42A27DB-BD31-4B8C-83A1-F6EECF244321}">
                <p14:modId xmlns:p14="http://schemas.microsoft.com/office/powerpoint/2010/main" val="4152858138"/>
              </p:ext>
            </p:extLst>
          </p:nvPr>
        </p:nvGraphicFramePr>
        <p:xfrm>
          <a:off x="893263" y="2131790"/>
          <a:ext cx="7992888" cy="4635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T:\YY\工程評估\臨時交辦\presentation\新資料夾\DSC09102.JPG"/>
          <p:cNvPicPr>
            <a:picLocks noChangeAspect="1" noChangeArrowheads="1"/>
          </p:cNvPicPr>
          <p:nvPr/>
        </p:nvPicPr>
        <p:blipFill>
          <a:blip r:embed="rId7" cstate="print"/>
          <a:srcRect/>
          <a:stretch>
            <a:fillRect/>
          </a:stretch>
        </p:blipFill>
        <p:spPr bwMode="auto">
          <a:xfrm>
            <a:off x="4205631" y="1066341"/>
            <a:ext cx="1368152" cy="11757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p:cNvPicPr>
            <a:picLocks noChangeAspect="1" noChangeArrowheads="1"/>
          </p:cNvPicPr>
          <p:nvPr/>
        </p:nvPicPr>
        <p:blipFill>
          <a:blip r:embed="rId8" cstate="print"/>
          <a:srcRect/>
          <a:stretch>
            <a:fillRect/>
          </a:stretch>
        </p:blipFill>
        <p:spPr bwMode="auto">
          <a:xfrm>
            <a:off x="5861815" y="980728"/>
            <a:ext cx="1368152" cy="1349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4"/>
          <p:cNvPicPr>
            <a:picLocks noChangeAspect="1" noChangeArrowheads="1"/>
          </p:cNvPicPr>
          <p:nvPr/>
        </p:nvPicPr>
        <p:blipFill>
          <a:blip r:embed="rId9" cstate="print"/>
          <a:srcRect/>
          <a:stretch>
            <a:fillRect/>
          </a:stretch>
        </p:blipFill>
        <p:spPr bwMode="auto">
          <a:xfrm>
            <a:off x="7308155" y="2296841"/>
            <a:ext cx="1584325" cy="1162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投影片編號版面配置區 9"/>
          <p:cNvSpPr>
            <a:spLocks noGrp="1"/>
          </p:cNvSpPr>
          <p:nvPr>
            <p:ph type="sldNum" sz="quarter" idx="12"/>
          </p:nvPr>
        </p:nvSpPr>
        <p:spPr/>
        <p:txBody>
          <a:bodyPr/>
          <a:lstStyle/>
          <a:p>
            <a:fld id="{E25C3285-3FAB-4576-96CD-965DFBF441FB}" type="slidenum">
              <a:rPr lang="zh-TW" altLang="en-US" smtClean="0"/>
              <a:pPr/>
              <a:t>10</a:t>
            </a:fld>
            <a:endParaRPr lang="zh-TW" altLang="en-US"/>
          </a:p>
        </p:txBody>
      </p:sp>
      <p:pic>
        <p:nvPicPr>
          <p:cNvPr id="12" name="圖片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467544" y="260648"/>
            <a:ext cx="3168352" cy="646331"/>
          </a:xfrm>
          <a:prstGeom prst="rect">
            <a:avLst/>
          </a:prstGeom>
        </p:spPr>
        <p:txBody>
          <a:bodyPr wrap="square">
            <a:spAutoFit/>
          </a:bodyPr>
          <a:lstStyle/>
          <a:p>
            <a:r>
              <a:rPr lang="en-US" altLang="zh-TW" sz="3600" b="1" dirty="0" smtClean="0">
                <a:solidFill>
                  <a:srgbClr val="000000"/>
                </a:solidFill>
                <a:latin typeface="Times New Roman" pitchFamily="18" charset="0"/>
                <a:cs typeface="Times New Roman" pitchFamily="18" charset="0"/>
              </a:rPr>
              <a:t>Pre-Mold</a:t>
            </a:r>
            <a:r>
              <a:rPr lang="zh-TW" altLang="en-US" sz="3600" b="1" dirty="0" smtClean="0">
                <a:solidFill>
                  <a:srgbClr val="000000"/>
                </a:solidFill>
                <a:latin typeface="標楷體" pitchFamily="65" charset="-120"/>
                <a:ea typeface="標楷體" pitchFamily="65" charset="-120"/>
                <a:cs typeface="Times New Roman" pitchFamily="18" charset="0"/>
              </a:rPr>
              <a:t>技術</a:t>
            </a:r>
            <a:endParaRPr lang="en-US" altLang="zh-TW" sz="3600" b="1" dirty="0">
              <a:solidFill>
                <a:srgbClr val="000000"/>
              </a:solidFill>
              <a:latin typeface="標楷體" pitchFamily="65" charset="-120"/>
              <a:ea typeface="標楷體" pitchFamily="65" charset="-120"/>
              <a:cs typeface="Times New Roman" pitchFamily="18" charset="0"/>
            </a:endParaRPr>
          </a:p>
        </p:txBody>
      </p:sp>
    </p:spTree>
    <p:extLst>
      <p:ext uri="{BB962C8B-B14F-4D97-AF65-F5344CB8AC3E}">
        <p14:creationId xmlns:p14="http://schemas.microsoft.com/office/powerpoint/2010/main" val="2557831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vincent.hsu\Documents\產品照片\DSC03839.JPG"/>
          <p:cNvPicPr>
            <a:picLocks noChangeAspect="1" noChangeArrowheads="1"/>
          </p:cNvPicPr>
          <p:nvPr/>
        </p:nvPicPr>
        <p:blipFill>
          <a:blip r:embed="rId2" cstate="print"/>
          <a:srcRect l="17480" t="41797" r="41211" b="13671"/>
          <a:stretch>
            <a:fillRect/>
          </a:stretch>
        </p:blipFill>
        <p:spPr bwMode="auto">
          <a:xfrm>
            <a:off x="6177475" y="1285860"/>
            <a:ext cx="2827440" cy="2286016"/>
          </a:xfrm>
          <a:prstGeom prst="rect">
            <a:avLst/>
          </a:prstGeom>
          <a:noFill/>
        </p:spPr>
      </p:pic>
      <p:sp>
        <p:nvSpPr>
          <p:cNvPr id="2" name="投影片編號版面配置區 1"/>
          <p:cNvSpPr>
            <a:spLocks noGrp="1"/>
          </p:cNvSpPr>
          <p:nvPr>
            <p:ph type="sldNum" sz="quarter" idx="12"/>
          </p:nvPr>
        </p:nvSpPr>
        <p:spPr/>
        <p:txBody>
          <a:bodyPr/>
          <a:lstStyle/>
          <a:p>
            <a:fld id="{89AA5D10-FAB2-45AE-B6F8-D256BE04B033}" type="slidenum">
              <a:rPr lang="zh-TW" altLang="en-US" smtClean="0"/>
              <a:pPr/>
              <a:t>11</a:t>
            </a:fld>
            <a:endParaRPr lang="zh-TW" altLang="en-US"/>
          </a:p>
        </p:txBody>
      </p:sp>
      <p:sp>
        <p:nvSpPr>
          <p:cNvPr id="4" name="標題 1"/>
          <p:cNvSpPr txBox="1">
            <a:spLocks/>
          </p:cNvSpPr>
          <p:nvPr/>
        </p:nvSpPr>
        <p:spPr>
          <a:xfrm>
            <a:off x="0" y="188640"/>
            <a:ext cx="7097568" cy="576064"/>
          </a:xfrm>
          <a:prstGeom prst="rect">
            <a:avLst/>
          </a:prstGeom>
        </p:spPr>
        <p:txBody>
          <a:bodyPr vert="horz" lIns="91440" tIns="45720" rIns="91440" bIns="45720" rtlCol="0" anchor="b">
            <a:normAutofit fontScale="90000" lnSpcReduction="20000"/>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US" altLang="zh-TW" sz="4000" dirty="0">
                <a:solidFill>
                  <a:srgbClr val="000000"/>
                </a:solidFill>
                <a:effectLst/>
                <a:latin typeface="Times New Roman" pitchFamily="18" charset="0"/>
                <a:cs typeface="Times New Roman" pitchFamily="18" charset="0"/>
              </a:rPr>
              <a:t> </a:t>
            </a:r>
            <a:r>
              <a:rPr lang="en-US" altLang="zh-TW" sz="4000" dirty="0" smtClean="0">
                <a:solidFill>
                  <a:srgbClr val="000000"/>
                </a:solidFill>
                <a:effectLst/>
                <a:latin typeface="Times New Roman" pitchFamily="18" charset="0"/>
                <a:cs typeface="Times New Roman" pitchFamily="18" charset="0"/>
              </a:rPr>
              <a:t>What is Pre-Mold</a:t>
            </a:r>
            <a:endParaRPr lang="en-US" altLang="zh-TW" sz="4000" dirty="0">
              <a:solidFill>
                <a:srgbClr val="000000"/>
              </a:solidFill>
              <a:effectLst/>
              <a:latin typeface="Times New Roman" pitchFamily="18" charset="0"/>
              <a:cs typeface="Times New Roman" pitchFamily="18" charset="0"/>
            </a:endParaRPr>
          </a:p>
        </p:txBody>
      </p:sp>
      <p:grpSp>
        <p:nvGrpSpPr>
          <p:cNvPr id="3" name="群組 4"/>
          <p:cNvGrpSpPr/>
          <p:nvPr/>
        </p:nvGrpSpPr>
        <p:grpSpPr>
          <a:xfrm>
            <a:off x="285720" y="1500174"/>
            <a:ext cx="5786478" cy="4000529"/>
            <a:chOff x="571472" y="367025"/>
            <a:chExt cx="6256935" cy="3862501"/>
          </a:xfrm>
        </p:grpSpPr>
        <p:grpSp>
          <p:nvGrpSpPr>
            <p:cNvPr id="5" name="群組 46"/>
            <p:cNvGrpSpPr/>
            <p:nvPr/>
          </p:nvGrpSpPr>
          <p:grpSpPr>
            <a:xfrm>
              <a:off x="642910" y="780863"/>
              <a:ext cx="6185497" cy="3448663"/>
              <a:chOff x="661752" y="336828"/>
              <a:chExt cx="8123791" cy="4942929"/>
            </a:xfrm>
          </p:grpSpPr>
          <p:sp>
            <p:nvSpPr>
              <p:cNvPr id="8" name="矩形 2"/>
              <p:cNvSpPr/>
              <p:nvPr/>
            </p:nvSpPr>
            <p:spPr>
              <a:xfrm>
                <a:off x="3347864" y="1340768"/>
                <a:ext cx="1800200"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3563888" y="1628800"/>
                <a:ext cx="1368152"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5436096" y="1340768"/>
                <a:ext cx="2664296"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5652120" y="1628800"/>
                <a:ext cx="864096"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755576" y="1340768"/>
                <a:ext cx="2304256"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1979712" y="1628800"/>
                <a:ext cx="792088"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6948264" y="1628800"/>
                <a:ext cx="864096"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971600" y="1628800"/>
                <a:ext cx="57606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1683900" y="929978"/>
                <a:ext cx="5120347" cy="1202875"/>
              </a:xfrm>
              <a:prstGeom prst="rect">
                <a:avLst/>
              </a:prstGeom>
              <a:noFill/>
              <a:ln w="317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 name="直線單箭頭接點 16"/>
              <p:cNvCxnSpPr/>
              <p:nvPr/>
            </p:nvCxnSpPr>
            <p:spPr>
              <a:xfrm flipH="1" flipV="1">
                <a:off x="6660232" y="1628800"/>
                <a:ext cx="504056" cy="64807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1176640" y="336828"/>
                <a:ext cx="6188575" cy="638869"/>
              </a:xfrm>
              <a:prstGeom prst="rect">
                <a:avLst/>
              </a:prstGeom>
              <a:noFill/>
            </p:spPr>
            <p:txBody>
              <a:bodyPr wrap="square" rtlCol="0">
                <a:spAutoFit/>
              </a:bodyPr>
              <a:lstStyle/>
              <a:p>
                <a:r>
                  <a:rPr lang="en-US" altLang="zh-TW" sz="2400" b="1" dirty="0" smtClean="0">
                    <a:solidFill>
                      <a:srgbClr val="000000"/>
                    </a:solidFill>
                  </a:rPr>
                  <a:t>Conventional QFN </a:t>
                </a:r>
                <a:r>
                  <a:rPr lang="en-US" altLang="zh-TW" dirty="0" smtClean="0">
                    <a:solidFill>
                      <a:srgbClr val="000000"/>
                    </a:solidFill>
                  </a:rPr>
                  <a:t>L/F Unit</a:t>
                </a:r>
                <a:endParaRPr lang="zh-TW" altLang="en-US" dirty="0">
                  <a:solidFill>
                    <a:srgbClr val="000000"/>
                  </a:solidFill>
                </a:endParaRPr>
              </a:p>
            </p:txBody>
          </p:sp>
          <p:sp>
            <p:nvSpPr>
              <p:cNvPr id="19" name="文字方塊 18"/>
              <p:cNvSpPr txBox="1"/>
              <p:nvPr/>
            </p:nvSpPr>
            <p:spPr>
              <a:xfrm>
                <a:off x="7092280" y="2204864"/>
                <a:ext cx="1440161" cy="450598"/>
              </a:xfrm>
              <a:prstGeom prst="rect">
                <a:avLst/>
              </a:prstGeom>
              <a:noFill/>
            </p:spPr>
            <p:txBody>
              <a:bodyPr wrap="square" rtlCol="0">
                <a:spAutoFit/>
              </a:bodyPr>
              <a:lstStyle/>
              <a:p>
                <a:r>
                  <a:rPr lang="en-US" altLang="zh-TW" dirty="0" smtClean="0">
                    <a:solidFill>
                      <a:srgbClr val="000000"/>
                    </a:solidFill>
                  </a:rPr>
                  <a:t>Dam Bar</a:t>
                </a:r>
                <a:endParaRPr lang="zh-TW" altLang="en-US" dirty="0">
                  <a:solidFill>
                    <a:srgbClr val="000000"/>
                  </a:solidFill>
                </a:endParaRPr>
              </a:p>
            </p:txBody>
          </p:sp>
          <p:cxnSp>
            <p:nvCxnSpPr>
              <p:cNvPr id="20" name="直線單箭頭接點 19"/>
              <p:cNvCxnSpPr/>
              <p:nvPr/>
            </p:nvCxnSpPr>
            <p:spPr>
              <a:xfrm rot="16200000" flipV="1">
                <a:off x="5767087" y="1945886"/>
                <a:ext cx="477185" cy="27506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文字方塊 20"/>
              <p:cNvSpPr txBox="1"/>
              <p:nvPr/>
            </p:nvSpPr>
            <p:spPr>
              <a:xfrm>
                <a:off x="5486445" y="2219620"/>
                <a:ext cx="1634211" cy="450598"/>
              </a:xfrm>
              <a:prstGeom prst="rect">
                <a:avLst/>
              </a:prstGeom>
              <a:noFill/>
            </p:spPr>
            <p:txBody>
              <a:bodyPr wrap="square" rtlCol="0">
                <a:spAutoFit/>
              </a:bodyPr>
              <a:lstStyle/>
              <a:p>
                <a:r>
                  <a:rPr lang="en-US" altLang="zh-TW" dirty="0" smtClean="0">
                    <a:solidFill>
                      <a:srgbClr val="000000"/>
                    </a:solidFill>
                  </a:rPr>
                  <a:t>Lead Pad</a:t>
                </a:r>
                <a:endParaRPr lang="zh-TW" altLang="en-US" dirty="0">
                  <a:solidFill>
                    <a:srgbClr val="000000"/>
                  </a:solidFill>
                </a:endParaRPr>
              </a:p>
            </p:txBody>
          </p:sp>
          <p:cxnSp>
            <p:nvCxnSpPr>
              <p:cNvPr id="22" name="直線單箭頭接點 21"/>
              <p:cNvCxnSpPr/>
              <p:nvPr/>
            </p:nvCxnSpPr>
            <p:spPr>
              <a:xfrm flipH="1" flipV="1">
                <a:off x="4283968" y="1772816"/>
                <a:ext cx="72008" cy="50405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3779912" y="2204864"/>
                <a:ext cx="1440161" cy="450598"/>
              </a:xfrm>
              <a:prstGeom prst="rect">
                <a:avLst/>
              </a:prstGeom>
              <a:noFill/>
            </p:spPr>
            <p:txBody>
              <a:bodyPr wrap="square" rtlCol="0">
                <a:spAutoFit/>
              </a:bodyPr>
              <a:lstStyle/>
              <a:p>
                <a:r>
                  <a:rPr lang="en-US" altLang="zh-TW" dirty="0" smtClean="0">
                    <a:solidFill>
                      <a:srgbClr val="000000"/>
                    </a:solidFill>
                  </a:rPr>
                  <a:t>Die Pad</a:t>
                </a:r>
                <a:endParaRPr lang="zh-TW" altLang="en-US" dirty="0">
                  <a:solidFill>
                    <a:srgbClr val="000000"/>
                  </a:solidFill>
                </a:endParaRPr>
              </a:p>
            </p:txBody>
          </p:sp>
          <p:cxnSp>
            <p:nvCxnSpPr>
              <p:cNvPr id="24" name="直線單箭頭接點 23"/>
              <p:cNvCxnSpPr/>
              <p:nvPr/>
            </p:nvCxnSpPr>
            <p:spPr>
              <a:xfrm flipV="1">
                <a:off x="2339752" y="1772816"/>
                <a:ext cx="72008" cy="50405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1979712" y="2204864"/>
                <a:ext cx="1684402" cy="450598"/>
              </a:xfrm>
              <a:prstGeom prst="rect">
                <a:avLst/>
              </a:prstGeom>
              <a:noFill/>
            </p:spPr>
            <p:txBody>
              <a:bodyPr wrap="square" rtlCol="0">
                <a:spAutoFit/>
              </a:bodyPr>
              <a:lstStyle/>
              <a:p>
                <a:r>
                  <a:rPr lang="en-US" altLang="zh-TW" dirty="0" smtClean="0">
                    <a:solidFill>
                      <a:srgbClr val="000000"/>
                    </a:solidFill>
                  </a:rPr>
                  <a:t>Lead Pad</a:t>
                </a:r>
                <a:endParaRPr lang="zh-TW" altLang="en-US" dirty="0">
                  <a:solidFill>
                    <a:srgbClr val="000000"/>
                  </a:solidFill>
                </a:endParaRPr>
              </a:p>
            </p:txBody>
          </p:sp>
          <p:cxnSp>
            <p:nvCxnSpPr>
              <p:cNvPr id="26" name="直線單箭頭接點 25"/>
              <p:cNvCxnSpPr/>
              <p:nvPr/>
            </p:nvCxnSpPr>
            <p:spPr>
              <a:xfrm flipV="1">
                <a:off x="1331640" y="1628800"/>
                <a:ext cx="432048" cy="72008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61752" y="2289332"/>
                <a:ext cx="1440161" cy="450598"/>
              </a:xfrm>
              <a:prstGeom prst="rect">
                <a:avLst/>
              </a:prstGeom>
              <a:noFill/>
            </p:spPr>
            <p:txBody>
              <a:bodyPr wrap="square" rtlCol="0">
                <a:spAutoFit/>
              </a:bodyPr>
              <a:lstStyle/>
              <a:p>
                <a:r>
                  <a:rPr lang="en-US" altLang="zh-TW" dirty="0" smtClean="0">
                    <a:solidFill>
                      <a:srgbClr val="000000"/>
                    </a:solidFill>
                  </a:rPr>
                  <a:t>Dam Bar</a:t>
                </a:r>
                <a:endParaRPr lang="zh-TW" altLang="en-US" dirty="0">
                  <a:solidFill>
                    <a:srgbClr val="000000"/>
                  </a:solidFill>
                </a:endParaRPr>
              </a:p>
            </p:txBody>
          </p:sp>
          <p:sp>
            <p:nvSpPr>
              <p:cNvPr id="28" name="矩形 27"/>
              <p:cNvSpPr/>
              <p:nvPr/>
            </p:nvSpPr>
            <p:spPr>
              <a:xfrm>
                <a:off x="3347864" y="4077072"/>
                <a:ext cx="1800200"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p:cNvSpPr/>
              <p:nvPr/>
            </p:nvSpPr>
            <p:spPr>
              <a:xfrm>
                <a:off x="3563888" y="4365104"/>
                <a:ext cx="1368152"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 29"/>
              <p:cNvSpPr/>
              <p:nvPr/>
            </p:nvSpPr>
            <p:spPr>
              <a:xfrm>
                <a:off x="5436096" y="4077072"/>
                <a:ext cx="2664296"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p:cNvSpPr/>
              <p:nvPr/>
            </p:nvSpPr>
            <p:spPr>
              <a:xfrm>
                <a:off x="5652120" y="4365104"/>
                <a:ext cx="864096"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755576" y="4077072"/>
                <a:ext cx="2304256"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1979712" y="4365104"/>
                <a:ext cx="792088"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6948264" y="4365104"/>
                <a:ext cx="864096"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p:cNvSpPr/>
              <p:nvPr/>
            </p:nvSpPr>
            <p:spPr>
              <a:xfrm>
                <a:off x="971600" y="4365104"/>
                <a:ext cx="57606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文字方塊 35"/>
              <p:cNvSpPr txBox="1"/>
              <p:nvPr/>
            </p:nvSpPr>
            <p:spPr>
              <a:xfrm>
                <a:off x="1278092" y="3104867"/>
                <a:ext cx="5478410" cy="638869"/>
              </a:xfrm>
              <a:prstGeom prst="rect">
                <a:avLst/>
              </a:prstGeom>
              <a:noFill/>
            </p:spPr>
            <p:txBody>
              <a:bodyPr wrap="square" rtlCol="0">
                <a:spAutoFit/>
              </a:bodyPr>
              <a:lstStyle/>
              <a:p>
                <a:r>
                  <a:rPr lang="en-US" altLang="zh-TW" sz="2400" b="1" dirty="0" smtClean="0">
                    <a:solidFill>
                      <a:srgbClr val="000000"/>
                    </a:solidFill>
                  </a:rPr>
                  <a:t>QFN</a:t>
                </a:r>
                <a:r>
                  <a:rPr lang="en-US" altLang="zh-TW" sz="2400" b="1" dirty="0" smtClean="0"/>
                  <a:t> </a:t>
                </a:r>
                <a:r>
                  <a:rPr lang="en-US" altLang="zh-TW" sz="2400" b="1" dirty="0" smtClean="0">
                    <a:solidFill>
                      <a:srgbClr val="9933FF"/>
                    </a:solidFill>
                  </a:rPr>
                  <a:t>Pre-Mold</a:t>
                </a:r>
                <a:r>
                  <a:rPr lang="en-US" altLang="zh-TW" sz="2400" dirty="0" smtClean="0"/>
                  <a:t> </a:t>
                </a:r>
                <a:r>
                  <a:rPr lang="en-US" altLang="zh-TW" dirty="0" smtClean="0">
                    <a:solidFill>
                      <a:srgbClr val="000000"/>
                    </a:solidFill>
                  </a:rPr>
                  <a:t>L/F Unit</a:t>
                </a:r>
                <a:endParaRPr lang="zh-TW" altLang="en-US" dirty="0">
                  <a:solidFill>
                    <a:srgbClr val="000000"/>
                  </a:solidFill>
                </a:endParaRPr>
              </a:p>
            </p:txBody>
          </p:sp>
          <p:sp>
            <p:nvSpPr>
              <p:cNvPr id="37" name="文字方塊 36"/>
              <p:cNvSpPr txBox="1"/>
              <p:nvPr/>
            </p:nvSpPr>
            <p:spPr>
              <a:xfrm>
                <a:off x="5767917" y="4881792"/>
                <a:ext cx="2121305" cy="397965"/>
              </a:xfrm>
              <a:prstGeom prst="rect">
                <a:avLst/>
              </a:prstGeom>
              <a:noFill/>
            </p:spPr>
            <p:txBody>
              <a:bodyPr wrap="square" rtlCol="0">
                <a:spAutoFit/>
              </a:bodyPr>
              <a:lstStyle/>
              <a:p>
                <a:r>
                  <a:rPr lang="en-US" altLang="zh-TW" dirty="0" smtClean="0">
                    <a:solidFill>
                      <a:srgbClr val="FF0000"/>
                    </a:solidFill>
                  </a:rPr>
                  <a:t>EMC Filled</a:t>
                </a:r>
                <a:endParaRPr lang="zh-TW" altLang="en-US" dirty="0">
                  <a:solidFill>
                    <a:srgbClr val="FF0000"/>
                  </a:solidFill>
                </a:endParaRPr>
              </a:p>
            </p:txBody>
          </p:sp>
          <p:sp>
            <p:nvSpPr>
              <p:cNvPr id="38" name="矩形 37"/>
              <p:cNvSpPr/>
              <p:nvPr/>
            </p:nvSpPr>
            <p:spPr>
              <a:xfrm>
                <a:off x="4932040" y="4365104"/>
                <a:ext cx="720080"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p:cNvSpPr/>
              <p:nvPr/>
            </p:nvSpPr>
            <p:spPr>
              <a:xfrm>
                <a:off x="2771800" y="4365104"/>
                <a:ext cx="792088"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p:cNvSpPr/>
              <p:nvPr/>
            </p:nvSpPr>
            <p:spPr>
              <a:xfrm>
                <a:off x="1547664" y="4365104"/>
                <a:ext cx="432048"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p:cNvSpPr/>
              <p:nvPr/>
            </p:nvSpPr>
            <p:spPr>
              <a:xfrm>
                <a:off x="3059832" y="4077072"/>
                <a:ext cx="288032"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5148064" y="4077072"/>
                <a:ext cx="288032"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p:cNvSpPr/>
              <p:nvPr/>
            </p:nvSpPr>
            <p:spPr>
              <a:xfrm>
                <a:off x="6516216" y="4365104"/>
                <a:ext cx="432048"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p:cNvSpPr/>
              <p:nvPr/>
            </p:nvSpPr>
            <p:spPr>
              <a:xfrm>
                <a:off x="1691680" y="3717032"/>
                <a:ext cx="5112568" cy="1152128"/>
              </a:xfrm>
              <a:prstGeom prst="rect">
                <a:avLst/>
              </a:prstGeom>
              <a:noFill/>
              <a:ln w="317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5" name="直線單箭頭接點 44"/>
              <p:cNvCxnSpPr>
                <a:stCxn id="37" idx="1"/>
              </p:cNvCxnSpPr>
              <p:nvPr/>
            </p:nvCxnSpPr>
            <p:spPr>
              <a:xfrm rot="10800000">
                <a:off x="5292082" y="4581128"/>
                <a:ext cx="475836" cy="49964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55576" y="4365104"/>
                <a:ext cx="216024"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p:cNvSpPr/>
              <p:nvPr/>
            </p:nvSpPr>
            <p:spPr>
              <a:xfrm>
                <a:off x="7812360" y="4365104"/>
                <a:ext cx="288032" cy="288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8" name="直線單箭頭接點 47"/>
              <p:cNvCxnSpPr/>
              <p:nvPr/>
            </p:nvCxnSpPr>
            <p:spPr>
              <a:xfrm rot="5400000">
                <a:off x="6819123" y="1150449"/>
                <a:ext cx="319461" cy="20519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文字方塊 48"/>
              <p:cNvSpPr txBox="1"/>
              <p:nvPr/>
            </p:nvSpPr>
            <p:spPr>
              <a:xfrm>
                <a:off x="6756502" y="633405"/>
                <a:ext cx="2029041" cy="468503"/>
              </a:xfrm>
              <a:prstGeom prst="rect">
                <a:avLst/>
              </a:prstGeom>
              <a:noFill/>
            </p:spPr>
            <p:txBody>
              <a:bodyPr wrap="square" rtlCol="0">
                <a:spAutoFit/>
              </a:bodyPr>
              <a:lstStyle/>
              <a:p>
                <a:r>
                  <a:rPr lang="en-US" altLang="zh-TW" sz="1600" dirty="0" smtClean="0">
                    <a:solidFill>
                      <a:srgbClr val="000000"/>
                    </a:solidFill>
                  </a:rPr>
                  <a:t>Metal(copper)</a:t>
                </a:r>
                <a:endParaRPr lang="zh-TW" altLang="en-US" sz="1600" dirty="0">
                  <a:solidFill>
                    <a:srgbClr val="000000"/>
                  </a:solidFill>
                </a:endParaRPr>
              </a:p>
            </p:txBody>
          </p:sp>
        </p:grpSp>
        <p:sp>
          <p:nvSpPr>
            <p:cNvPr id="7" name="文字方塊 6"/>
            <p:cNvSpPr txBox="1"/>
            <p:nvPr/>
          </p:nvSpPr>
          <p:spPr>
            <a:xfrm>
              <a:off x="571472" y="367025"/>
              <a:ext cx="2008399" cy="356589"/>
            </a:xfrm>
            <a:prstGeom prst="rect">
              <a:avLst/>
            </a:prstGeom>
            <a:noFill/>
          </p:spPr>
          <p:txBody>
            <a:bodyPr wrap="square" rtlCol="0">
              <a:spAutoFit/>
            </a:bodyPr>
            <a:lstStyle/>
            <a:p>
              <a:r>
                <a:rPr lang="en-US" altLang="zh-TW" dirty="0" smtClean="0">
                  <a:solidFill>
                    <a:srgbClr val="000000"/>
                  </a:solidFill>
                </a:rPr>
                <a:t>X-Section View</a:t>
              </a:r>
              <a:endParaRPr lang="zh-TW" altLang="en-US" dirty="0">
                <a:solidFill>
                  <a:srgbClr val="000000"/>
                </a:solidFill>
              </a:endParaRPr>
            </a:p>
          </p:txBody>
        </p:sp>
      </p:grpSp>
      <p:sp>
        <p:nvSpPr>
          <p:cNvPr id="51" name="圓角矩形 50"/>
          <p:cNvSpPr/>
          <p:nvPr/>
        </p:nvSpPr>
        <p:spPr>
          <a:xfrm>
            <a:off x="571472" y="928670"/>
            <a:ext cx="2160241" cy="428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2400" dirty="0" smtClean="0"/>
              <a:t>Structure</a:t>
            </a:r>
            <a:endParaRPr lang="en-US" altLang="zh-TW" sz="2400" dirty="0"/>
          </a:p>
        </p:txBody>
      </p:sp>
      <p:pic>
        <p:nvPicPr>
          <p:cNvPr id="1027" name="Picture 3" descr="D:\vincent.hsu\Documents\產品照片\DSC03836.JPG"/>
          <p:cNvPicPr>
            <a:picLocks noChangeAspect="1" noChangeArrowheads="1"/>
          </p:cNvPicPr>
          <p:nvPr/>
        </p:nvPicPr>
        <p:blipFill>
          <a:blip r:embed="rId3" cstate="print"/>
          <a:srcRect l="8720" t="35742" r="44019" b="18469"/>
          <a:stretch>
            <a:fillRect/>
          </a:stretch>
        </p:blipFill>
        <p:spPr bwMode="auto">
          <a:xfrm>
            <a:off x="6143636" y="3857628"/>
            <a:ext cx="2851026" cy="2071702"/>
          </a:xfrm>
          <a:prstGeom prst="rect">
            <a:avLst/>
          </a:prstGeom>
          <a:noFill/>
        </p:spPr>
      </p:pic>
    </p:spTree>
    <p:extLst>
      <p:ext uri="{BB962C8B-B14F-4D97-AF65-F5344CB8AC3E}">
        <p14:creationId xmlns:p14="http://schemas.microsoft.com/office/powerpoint/2010/main" val="656574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89AA5D10-FAB2-45AE-B6F8-D256BE04B033}" type="slidenum">
              <a:rPr lang="zh-TW" altLang="en-US" smtClean="0"/>
              <a:pPr/>
              <a:t>12</a:t>
            </a:fld>
            <a:endParaRPr lang="zh-TW" altLang="en-US"/>
          </a:p>
        </p:txBody>
      </p:sp>
      <p:sp>
        <p:nvSpPr>
          <p:cNvPr id="3" name="標題 1"/>
          <p:cNvSpPr txBox="1">
            <a:spLocks/>
          </p:cNvSpPr>
          <p:nvPr/>
        </p:nvSpPr>
        <p:spPr>
          <a:xfrm>
            <a:off x="0" y="0"/>
            <a:ext cx="7097568" cy="620688"/>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US" altLang="zh-TW" sz="3600" b="0" dirty="0" smtClean="0">
                <a:solidFill>
                  <a:schemeClr val="tx1"/>
                </a:solidFill>
                <a:effectLst/>
                <a:latin typeface="Times New Roman" pitchFamily="18" charset="0"/>
                <a:cs typeface="Times New Roman" pitchFamily="18" charset="0"/>
              </a:rPr>
              <a:t>How is Pre-Mold</a:t>
            </a:r>
            <a:endParaRPr lang="en-US" altLang="zh-TW" sz="3600" b="0" dirty="0">
              <a:solidFill>
                <a:schemeClr val="tx1"/>
              </a:solidFill>
              <a:effectLst/>
              <a:latin typeface="Times New Roman" pitchFamily="18" charset="0"/>
              <a:cs typeface="Times New Roman" pitchFamily="18" charset="0"/>
            </a:endParaRPr>
          </a:p>
        </p:txBody>
      </p:sp>
      <p:sp>
        <p:nvSpPr>
          <p:cNvPr id="4" name="圓角矩形 3"/>
          <p:cNvSpPr/>
          <p:nvPr/>
        </p:nvSpPr>
        <p:spPr>
          <a:xfrm>
            <a:off x="571472" y="928670"/>
            <a:ext cx="2357454" cy="428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2400" dirty="0" smtClean="0"/>
              <a:t>Features</a:t>
            </a:r>
            <a:endParaRPr lang="en-US" altLang="zh-TW" sz="2400" dirty="0"/>
          </a:p>
        </p:txBody>
      </p:sp>
      <p:sp>
        <p:nvSpPr>
          <p:cNvPr id="6" name="文字方塊 5"/>
          <p:cNvSpPr txBox="1"/>
          <p:nvPr/>
        </p:nvSpPr>
        <p:spPr>
          <a:xfrm>
            <a:off x="285720" y="1428736"/>
            <a:ext cx="4071966" cy="400110"/>
          </a:xfrm>
          <a:prstGeom prst="rect">
            <a:avLst/>
          </a:prstGeom>
          <a:noFill/>
        </p:spPr>
        <p:txBody>
          <a:bodyPr wrap="square" rtlCol="0">
            <a:spAutoFit/>
          </a:bodyPr>
          <a:lstStyle/>
          <a:p>
            <a:pPr>
              <a:buFont typeface="Arial" pitchFamily="34" charset="0"/>
              <a:buChar char="•"/>
            </a:pPr>
            <a:r>
              <a:rPr lang="en-US" altLang="zh-TW" sz="2000" dirty="0" smtClean="0"/>
              <a:t> </a:t>
            </a:r>
            <a:r>
              <a:rPr lang="en-US" altLang="zh-TW" sz="2000" b="1" dirty="0" smtClean="0">
                <a:solidFill>
                  <a:srgbClr val="000000"/>
                </a:solidFill>
              </a:rPr>
              <a:t>No need of back side tape</a:t>
            </a:r>
            <a:endParaRPr lang="zh-TW" altLang="en-US" sz="2000" dirty="0"/>
          </a:p>
        </p:txBody>
      </p:sp>
      <p:grpSp>
        <p:nvGrpSpPr>
          <p:cNvPr id="5" name="群組 29"/>
          <p:cNvGrpSpPr/>
          <p:nvPr/>
        </p:nvGrpSpPr>
        <p:grpSpPr>
          <a:xfrm>
            <a:off x="642910" y="1857364"/>
            <a:ext cx="4701514" cy="1083712"/>
            <a:chOff x="714348" y="2857496"/>
            <a:chExt cx="5592383" cy="1514691"/>
          </a:xfrm>
        </p:grpSpPr>
        <p:sp>
          <p:nvSpPr>
            <p:cNvPr id="31" name="文字方塊 30"/>
            <p:cNvSpPr txBox="1"/>
            <p:nvPr/>
          </p:nvSpPr>
          <p:spPr>
            <a:xfrm>
              <a:off x="969271" y="3855976"/>
              <a:ext cx="5268417" cy="516211"/>
            </a:xfrm>
            <a:prstGeom prst="rect">
              <a:avLst/>
            </a:prstGeom>
            <a:noFill/>
          </p:spPr>
          <p:txBody>
            <a:bodyPr wrap="square" rtlCol="0">
              <a:spAutoFit/>
            </a:bodyPr>
            <a:lstStyle/>
            <a:p>
              <a:r>
                <a:rPr lang="en-US" altLang="zh-TW" dirty="0" smtClean="0">
                  <a:solidFill>
                    <a:srgbClr val="FF0000"/>
                  </a:solidFill>
                </a:rPr>
                <a:t>No flash issue on back side when packing</a:t>
              </a:r>
              <a:endParaRPr lang="zh-TW" altLang="en-US" dirty="0">
                <a:solidFill>
                  <a:srgbClr val="FF0000"/>
                </a:solidFill>
              </a:endParaRPr>
            </a:p>
          </p:txBody>
        </p:sp>
        <p:grpSp>
          <p:nvGrpSpPr>
            <p:cNvPr id="7" name="群組 32"/>
            <p:cNvGrpSpPr/>
            <p:nvPr/>
          </p:nvGrpSpPr>
          <p:grpSpPr>
            <a:xfrm>
              <a:off x="714348" y="2857496"/>
              <a:ext cx="5592383" cy="1098328"/>
              <a:chOff x="714348" y="2857496"/>
              <a:chExt cx="5592383" cy="1098328"/>
            </a:xfrm>
          </p:grpSpPr>
          <p:sp>
            <p:nvSpPr>
              <p:cNvPr id="33" name="矩形 32"/>
              <p:cNvSpPr/>
              <p:nvPr/>
            </p:nvSpPr>
            <p:spPr>
              <a:xfrm>
                <a:off x="2688130" y="3390416"/>
                <a:ext cx="1370682"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p:cNvSpPr/>
              <p:nvPr/>
            </p:nvSpPr>
            <p:spPr>
              <a:xfrm>
                <a:off x="2852612" y="3591374"/>
                <a:ext cx="104171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
              <p:cNvSpPr/>
              <p:nvPr/>
            </p:nvSpPr>
            <p:spPr>
              <a:xfrm>
                <a:off x="4278122" y="3390416"/>
                <a:ext cx="2028609"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4"/>
              <p:cNvSpPr/>
              <p:nvPr/>
            </p:nvSpPr>
            <p:spPr>
              <a:xfrm>
                <a:off x="4714876" y="3591374"/>
                <a:ext cx="385654"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5"/>
              <p:cNvSpPr/>
              <p:nvPr/>
            </p:nvSpPr>
            <p:spPr>
              <a:xfrm>
                <a:off x="714348" y="3390416"/>
                <a:ext cx="1754473"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6"/>
              <p:cNvSpPr/>
              <p:nvPr/>
            </p:nvSpPr>
            <p:spPr>
              <a:xfrm>
                <a:off x="1646412" y="3591374"/>
                <a:ext cx="42525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7"/>
              <p:cNvSpPr/>
              <p:nvPr/>
            </p:nvSpPr>
            <p:spPr>
              <a:xfrm>
                <a:off x="5429494" y="3591374"/>
                <a:ext cx="657927"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8"/>
              <p:cNvSpPr/>
              <p:nvPr/>
            </p:nvSpPr>
            <p:spPr>
              <a:xfrm>
                <a:off x="878830" y="3591374"/>
                <a:ext cx="43861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p:cNvSpPr/>
              <p:nvPr/>
            </p:nvSpPr>
            <p:spPr>
              <a:xfrm>
                <a:off x="3894331" y="3591374"/>
                <a:ext cx="820545"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2071670" y="3591374"/>
                <a:ext cx="780942"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p:cNvSpPr/>
              <p:nvPr/>
            </p:nvSpPr>
            <p:spPr>
              <a:xfrm>
                <a:off x="1317448" y="3591374"/>
                <a:ext cx="328964"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矩形 43"/>
              <p:cNvSpPr/>
              <p:nvPr/>
            </p:nvSpPr>
            <p:spPr>
              <a:xfrm>
                <a:off x="2468821" y="3390416"/>
                <a:ext cx="219309" cy="251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p:cNvSpPr/>
              <p:nvPr/>
            </p:nvSpPr>
            <p:spPr>
              <a:xfrm>
                <a:off x="4058812" y="3390416"/>
                <a:ext cx="219309" cy="251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矩形 45"/>
              <p:cNvSpPr/>
              <p:nvPr/>
            </p:nvSpPr>
            <p:spPr>
              <a:xfrm>
                <a:off x="5100531" y="3591374"/>
                <a:ext cx="328964"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7" name="直線單箭頭接點 46"/>
              <p:cNvCxnSpPr/>
              <p:nvPr/>
            </p:nvCxnSpPr>
            <p:spPr>
              <a:xfrm flipV="1">
                <a:off x="1564093" y="3756128"/>
                <a:ext cx="254923" cy="19969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714348" y="3591374"/>
                <a:ext cx="164482"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p:nvSpPr>
            <p:spPr>
              <a:xfrm>
                <a:off x="6087422" y="3591374"/>
                <a:ext cx="219309"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p:nvSpPr>
            <p:spPr>
              <a:xfrm>
                <a:off x="3000364" y="3214686"/>
                <a:ext cx="642942" cy="14287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p:nvSpPr>
            <p:spPr>
              <a:xfrm>
                <a:off x="3000364" y="3357562"/>
                <a:ext cx="642942" cy="457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9933FF"/>
                  </a:solidFill>
                </a:endParaRPr>
              </a:p>
            </p:txBody>
          </p:sp>
          <p:sp>
            <p:nvSpPr>
              <p:cNvPr id="52" name="手繪多邊形 51"/>
              <p:cNvSpPr/>
              <p:nvPr/>
            </p:nvSpPr>
            <p:spPr>
              <a:xfrm>
                <a:off x="3527854" y="2982098"/>
                <a:ext cx="939114" cy="416010"/>
              </a:xfrm>
              <a:custGeom>
                <a:avLst/>
                <a:gdLst>
                  <a:gd name="connsiteX0" fmla="*/ 0 w 939114"/>
                  <a:gd name="connsiteY0" fmla="*/ 218302 h 416010"/>
                  <a:gd name="connsiteX1" fmla="*/ 191530 w 939114"/>
                  <a:gd name="connsiteY1" fmla="*/ 32951 h 416010"/>
                  <a:gd name="connsiteX2" fmla="*/ 939114 w 939114"/>
                  <a:gd name="connsiteY2" fmla="*/ 416010 h 416010"/>
                </a:gdLst>
                <a:ahLst/>
                <a:cxnLst>
                  <a:cxn ang="0">
                    <a:pos x="connsiteX0" y="connsiteY0"/>
                  </a:cxn>
                  <a:cxn ang="0">
                    <a:pos x="connsiteX1" y="connsiteY1"/>
                  </a:cxn>
                  <a:cxn ang="0">
                    <a:pos x="connsiteX2" y="connsiteY2"/>
                  </a:cxn>
                </a:cxnLst>
                <a:rect l="l" t="t" r="r" b="b"/>
                <a:pathLst>
                  <a:path w="939114" h="416010">
                    <a:moveTo>
                      <a:pt x="0" y="218302"/>
                    </a:moveTo>
                    <a:cubicBezTo>
                      <a:pt x="17505" y="109151"/>
                      <a:pt x="35011" y="0"/>
                      <a:pt x="191530" y="32951"/>
                    </a:cubicBezTo>
                    <a:cubicBezTo>
                      <a:pt x="348049" y="65902"/>
                      <a:pt x="643581" y="240956"/>
                      <a:pt x="939114" y="416010"/>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3" name="手繪多邊形 52"/>
              <p:cNvSpPr/>
              <p:nvPr/>
            </p:nvSpPr>
            <p:spPr>
              <a:xfrm>
                <a:off x="2286000" y="2987246"/>
                <a:ext cx="837170" cy="410862"/>
              </a:xfrm>
              <a:custGeom>
                <a:avLst/>
                <a:gdLst>
                  <a:gd name="connsiteX0" fmla="*/ 834081 w 837170"/>
                  <a:gd name="connsiteY0" fmla="*/ 206976 h 410862"/>
                  <a:gd name="connsiteX1" fmla="*/ 698157 w 837170"/>
                  <a:gd name="connsiteY1" fmla="*/ 33981 h 410862"/>
                  <a:gd name="connsiteX2" fmla="*/ 0 w 837170"/>
                  <a:gd name="connsiteY2" fmla="*/ 410862 h 410862"/>
                </a:gdLst>
                <a:ahLst/>
                <a:cxnLst>
                  <a:cxn ang="0">
                    <a:pos x="connsiteX0" y="connsiteY0"/>
                  </a:cxn>
                  <a:cxn ang="0">
                    <a:pos x="connsiteX1" y="connsiteY1"/>
                  </a:cxn>
                  <a:cxn ang="0">
                    <a:pos x="connsiteX2" y="connsiteY2"/>
                  </a:cxn>
                </a:cxnLst>
                <a:rect l="l" t="t" r="r" b="b"/>
                <a:pathLst>
                  <a:path w="837170" h="410862">
                    <a:moveTo>
                      <a:pt x="834081" y="206976"/>
                    </a:moveTo>
                    <a:cubicBezTo>
                      <a:pt x="835625" y="103488"/>
                      <a:pt x="837170" y="0"/>
                      <a:pt x="698157" y="33981"/>
                    </a:cubicBezTo>
                    <a:cubicBezTo>
                      <a:pt x="559144" y="67962"/>
                      <a:pt x="99884" y="355257"/>
                      <a:pt x="0" y="410862"/>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4" name="矩形 53"/>
              <p:cNvSpPr/>
              <p:nvPr/>
            </p:nvSpPr>
            <p:spPr>
              <a:xfrm>
                <a:off x="714348" y="2857496"/>
                <a:ext cx="5572164" cy="571504"/>
              </a:xfrm>
              <a:prstGeom prst="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55" name="文字方塊 54"/>
          <p:cNvSpPr txBox="1"/>
          <p:nvPr/>
        </p:nvSpPr>
        <p:spPr>
          <a:xfrm>
            <a:off x="285720" y="2857496"/>
            <a:ext cx="8572560" cy="400110"/>
          </a:xfrm>
          <a:prstGeom prst="rect">
            <a:avLst/>
          </a:prstGeom>
          <a:noFill/>
        </p:spPr>
        <p:txBody>
          <a:bodyPr wrap="square" rtlCol="0">
            <a:spAutoFit/>
          </a:bodyPr>
          <a:lstStyle/>
          <a:p>
            <a:pPr>
              <a:buFont typeface="Arial" pitchFamily="34" charset="0"/>
              <a:buChar char="•"/>
            </a:pPr>
            <a:r>
              <a:rPr lang="en-US" altLang="zh-TW" sz="2000" dirty="0" smtClean="0"/>
              <a:t> </a:t>
            </a:r>
            <a:r>
              <a:rPr lang="en-US" altLang="zh-TW" sz="2000" b="1" dirty="0" smtClean="0">
                <a:solidFill>
                  <a:srgbClr val="000000"/>
                </a:solidFill>
              </a:rPr>
              <a:t>Good wire bondability</a:t>
            </a:r>
            <a:endParaRPr lang="zh-TW" altLang="en-US" sz="2000" dirty="0"/>
          </a:p>
        </p:txBody>
      </p:sp>
      <p:grpSp>
        <p:nvGrpSpPr>
          <p:cNvPr id="8" name="群組 57"/>
          <p:cNvGrpSpPr/>
          <p:nvPr/>
        </p:nvGrpSpPr>
        <p:grpSpPr>
          <a:xfrm>
            <a:off x="571472" y="3214686"/>
            <a:ext cx="4784595" cy="1155150"/>
            <a:chOff x="500034" y="3339288"/>
            <a:chExt cx="5592383" cy="1355302"/>
          </a:xfrm>
        </p:grpSpPr>
        <p:sp>
          <p:nvSpPr>
            <p:cNvPr id="59" name="文字方塊 58"/>
            <p:cNvSpPr txBox="1"/>
            <p:nvPr/>
          </p:nvSpPr>
          <p:spPr>
            <a:xfrm>
              <a:off x="917529" y="4261264"/>
              <a:ext cx="5009937" cy="433326"/>
            </a:xfrm>
            <a:prstGeom prst="rect">
              <a:avLst/>
            </a:prstGeom>
            <a:noFill/>
          </p:spPr>
          <p:txBody>
            <a:bodyPr wrap="square" rtlCol="0">
              <a:spAutoFit/>
            </a:bodyPr>
            <a:lstStyle/>
            <a:p>
              <a:r>
                <a:rPr lang="en-US" altLang="zh-TW" dirty="0" smtClean="0">
                  <a:solidFill>
                    <a:srgbClr val="FF0000"/>
                  </a:solidFill>
                </a:rPr>
                <a:t>Solid support for wire bond process</a:t>
              </a:r>
              <a:endParaRPr lang="zh-TW" altLang="en-US" dirty="0">
                <a:solidFill>
                  <a:srgbClr val="FF0000"/>
                </a:solidFill>
              </a:endParaRPr>
            </a:p>
          </p:txBody>
        </p:sp>
        <p:sp>
          <p:nvSpPr>
            <p:cNvPr id="60" name="矩形 59"/>
            <p:cNvSpPr/>
            <p:nvPr/>
          </p:nvSpPr>
          <p:spPr>
            <a:xfrm>
              <a:off x="2473816" y="3747606"/>
              <a:ext cx="1370682"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p:cNvSpPr/>
            <p:nvPr/>
          </p:nvSpPr>
          <p:spPr>
            <a:xfrm>
              <a:off x="2638298" y="3948564"/>
              <a:ext cx="104171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p:nvSpPr>
          <p:spPr>
            <a:xfrm>
              <a:off x="4063808" y="3747606"/>
              <a:ext cx="2028609"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p:cNvSpPr/>
            <p:nvPr/>
          </p:nvSpPr>
          <p:spPr>
            <a:xfrm>
              <a:off x="4500562" y="3948564"/>
              <a:ext cx="385654"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p:cNvSpPr/>
            <p:nvPr/>
          </p:nvSpPr>
          <p:spPr>
            <a:xfrm>
              <a:off x="500034" y="3747606"/>
              <a:ext cx="1754473"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p:nvSpPr>
          <p:spPr>
            <a:xfrm>
              <a:off x="1432098" y="3948564"/>
              <a:ext cx="42525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p:nvSpPr>
          <p:spPr>
            <a:xfrm>
              <a:off x="5215180" y="3948564"/>
              <a:ext cx="657927"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p:cNvSpPr/>
            <p:nvPr/>
          </p:nvSpPr>
          <p:spPr>
            <a:xfrm>
              <a:off x="664516" y="3948564"/>
              <a:ext cx="43861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p:cNvSpPr/>
            <p:nvPr/>
          </p:nvSpPr>
          <p:spPr>
            <a:xfrm>
              <a:off x="3680017" y="3948564"/>
              <a:ext cx="820545"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p:cNvSpPr/>
            <p:nvPr/>
          </p:nvSpPr>
          <p:spPr>
            <a:xfrm>
              <a:off x="1857356" y="3948564"/>
              <a:ext cx="780942"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p:nvSpPr>
          <p:spPr>
            <a:xfrm>
              <a:off x="1103134" y="3948564"/>
              <a:ext cx="328964"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70"/>
            <p:cNvSpPr/>
            <p:nvPr/>
          </p:nvSpPr>
          <p:spPr>
            <a:xfrm>
              <a:off x="2254507" y="3747606"/>
              <a:ext cx="219309" cy="251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p:cNvSpPr/>
            <p:nvPr/>
          </p:nvSpPr>
          <p:spPr>
            <a:xfrm>
              <a:off x="3844498" y="3747606"/>
              <a:ext cx="219309" cy="251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72"/>
            <p:cNvSpPr/>
            <p:nvPr/>
          </p:nvSpPr>
          <p:spPr>
            <a:xfrm>
              <a:off x="4886217" y="3948564"/>
              <a:ext cx="328964"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4" name="直線單箭頭接點 73"/>
            <p:cNvCxnSpPr/>
            <p:nvPr/>
          </p:nvCxnSpPr>
          <p:spPr>
            <a:xfrm flipV="1">
              <a:off x="1418522" y="3758368"/>
              <a:ext cx="584493" cy="50289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500034" y="3948564"/>
              <a:ext cx="164482"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p:cNvSpPr/>
            <p:nvPr/>
          </p:nvSpPr>
          <p:spPr>
            <a:xfrm>
              <a:off x="5873108" y="3948564"/>
              <a:ext cx="219309"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p:cNvSpPr/>
            <p:nvPr/>
          </p:nvSpPr>
          <p:spPr>
            <a:xfrm>
              <a:off x="2786050" y="3571876"/>
              <a:ext cx="642942" cy="14287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p:cNvSpPr/>
            <p:nvPr/>
          </p:nvSpPr>
          <p:spPr>
            <a:xfrm>
              <a:off x="2786050" y="3714752"/>
              <a:ext cx="642942" cy="457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9933FF"/>
                </a:solidFill>
              </a:endParaRPr>
            </a:p>
          </p:txBody>
        </p:sp>
        <p:sp>
          <p:nvSpPr>
            <p:cNvPr id="79" name="手繪多邊形 78"/>
            <p:cNvSpPr/>
            <p:nvPr/>
          </p:nvSpPr>
          <p:spPr>
            <a:xfrm>
              <a:off x="3313540" y="3339288"/>
              <a:ext cx="939114" cy="416010"/>
            </a:xfrm>
            <a:custGeom>
              <a:avLst/>
              <a:gdLst>
                <a:gd name="connsiteX0" fmla="*/ 0 w 939114"/>
                <a:gd name="connsiteY0" fmla="*/ 218302 h 416010"/>
                <a:gd name="connsiteX1" fmla="*/ 191530 w 939114"/>
                <a:gd name="connsiteY1" fmla="*/ 32951 h 416010"/>
                <a:gd name="connsiteX2" fmla="*/ 939114 w 939114"/>
                <a:gd name="connsiteY2" fmla="*/ 416010 h 416010"/>
              </a:gdLst>
              <a:ahLst/>
              <a:cxnLst>
                <a:cxn ang="0">
                  <a:pos x="connsiteX0" y="connsiteY0"/>
                </a:cxn>
                <a:cxn ang="0">
                  <a:pos x="connsiteX1" y="connsiteY1"/>
                </a:cxn>
                <a:cxn ang="0">
                  <a:pos x="connsiteX2" y="connsiteY2"/>
                </a:cxn>
              </a:cxnLst>
              <a:rect l="l" t="t" r="r" b="b"/>
              <a:pathLst>
                <a:path w="939114" h="416010">
                  <a:moveTo>
                    <a:pt x="0" y="218302"/>
                  </a:moveTo>
                  <a:cubicBezTo>
                    <a:pt x="17505" y="109151"/>
                    <a:pt x="35011" y="0"/>
                    <a:pt x="191530" y="32951"/>
                  </a:cubicBezTo>
                  <a:cubicBezTo>
                    <a:pt x="348049" y="65902"/>
                    <a:pt x="643581" y="240956"/>
                    <a:pt x="939114" y="416010"/>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0" name="手繪多邊形 79"/>
            <p:cNvSpPr/>
            <p:nvPr/>
          </p:nvSpPr>
          <p:spPr>
            <a:xfrm>
              <a:off x="2071686" y="3344436"/>
              <a:ext cx="837170" cy="410862"/>
            </a:xfrm>
            <a:custGeom>
              <a:avLst/>
              <a:gdLst>
                <a:gd name="connsiteX0" fmla="*/ 834081 w 837170"/>
                <a:gd name="connsiteY0" fmla="*/ 206976 h 410862"/>
                <a:gd name="connsiteX1" fmla="*/ 698157 w 837170"/>
                <a:gd name="connsiteY1" fmla="*/ 33981 h 410862"/>
                <a:gd name="connsiteX2" fmla="*/ 0 w 837170"/>
                <a:gd name="connsiteY2" fmla="*/ 410862 h 410862"/>
              </a:gdLst>
              <a:ahLst/>
              <a:cxnLst>
                <a:cxn ang="0">
                  <a:pos x="connsiteX0" y="connsiteY0"/>
                </a:cxn>
                <a:cxn ang="0">
                  <a:pos x="connsiteX1" y="connsiteY1"/>
                </a:cxn>
                <a:cxn ang="0">
                  <a:pos x="connsiteX2" y="connsiteY2"/>
                </a:cxn>
              </a:cxnLst>
              <a:rect l="l" t="t" r="r" b="b"/>
              <a:pathLst>
                <a:path w="837170" h="410862">
                  <a:moveTo>
                    <a:pt x="834081" y="206976"/>
                  </a:moveTo>
                  <a:cubicBezTo>
                    <a:pt x="835625" y="103488"/>
                    <a:pt x="837170" y="0"/>
                    <a:pt x="698157" y="33981"/>
                  </a:cubicBezTo>
                  <a:cubicBezTo>
                    <a:pt x="559144" y="67962"/>
                    <a:pt x="99884" y="355257"/>
                    <a:pt x="0" y="410862"/>
                  </a:cubicBez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81" name="文字方塊 80"/>
          <p:cNvSpPr txBox="1"/>
          <p:nvPr/>
        </p:nvSpPr>
        <p:spPr>
          <a:xfrm>
            <a:off x="285720" y="4529088"/>
            <a:ext cx="8286808" cy="400110"/>
          </a:xfrm>
          <a:prstGeom prst="rect">
            <a:avLst/>
          </a:prstGeom>
          <a:noFill/>
        </p:spPr>
        <p:txBody>
          <a:bodyPr wrap="square" rtlCol="0">
            <a:spAutoFit/>
          </a:bodyPr>
          <a:lstStyle/>
          <a:p>
            <a:pPr>
              <a:buFont typeface="Arial" pitchFamily="34" charset="0"/>
              <a:buChar char="•"/>
            </a:pPr>
            <a:r>
              <a:rPr lang="en-US" altLang="zh-TW" sz="2000" dirty="0" smtClean="0"/>
              <a:t> </a:t>
            </a:r>
            <a:r>
              <a:rPr lang="en-US" altLang="zh-TW" sz="2000" b="1" dirty="0" smtClean="0">
                <a:solidFill>
                  <a:srgbClr val="000000"/>
                </a:solidFill>
              </a:rPr>
              <a:t>Reliable Flip Chip bondability </a:t>
            </a:r>
            <a:endParaRPr lang="zh-TW" altLang="en-US" sz="2000" dirty="0"/>
          </a:p>
        </p:txBody>
      </p:sp>
      <p:grpSp>
        <p:nvGrpSpPr>
          <p:cNvPr id="9" name="群組 81"/>
          <p:cNvGrpSpPr/>
          <p:nvPr/>
        </p:nvGrpSpPr>
        <p:grpSpPr>
          <a:xfrm>
            <a:off x="428596" y="4929199"/>
            <a:ext cx="5500726" cy="940834"/>
            <a:chOff x="489829" y="4429132"/>
            <a:chExt cx="6286544" cy="1333158"/>
          </a:xfrm>
        </p:grpSpPr>
        <p:sp>
          <p:nvSpPr>
            <p:cNvPr id="83" name="文字方塊 82"/>
            <p:cNvSpPr txBox="1"/>
            <p:nvPr/>
          </p:nvSpPr>
          <p:spPr>
            <a:xfrm>
              <a:off x="489829" y="5238948"/>
              <a:ext cx="6286544" cy="523342"/>
            </a:xfrm>
            <a:prstGeom prst="rect">
              <a:avLst/>
            </a:prstGeom>
            <a:noFill/>
          </p:spPr>
          <p:txBody>
            <a:bodyPr wrap="square" rtlCol="0">
              <a:spAutoFit/>
            </a:bodyPr>
            <a:lstStyle/>
            <a:p>
              <a:r>
                <a:rPr lang="en-US" altLang="zh-TW" dirty="0" smtClean="0">
                  <a:solidFill>
                    <a:srgbClr val="FF0000"/>
                  </a:solidFill>
                </a:rPr>
                <a:t>Solid support for solder joint in F/C application</a:t>
              </a:r>
              <a:endParaRPr lang="zh-TW" altLang="en-US" dirty="0">
                <a:solidFill>
                  <a:srgbClr val="FF0000"/>
                </a:solidFill>
              </a:endParaRPr>
            </a:p>
          </p:txBody>
        </p:sp>
        <p:sp>
          <p:nvSpPr>
            <p:cNvPr id="84" name="矩形 83"/>
            <p:cNvSpPr/>
            <p:nvPr/>
          </p:nvSpPr>
          <p:spPr>
            <a:xfrm>
              <a:off x="2545254" y="4694574"/>
              <a:ext cx="1370682"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矩形 84"/>
            <p:cNvSpPr/>
            <p:nvPr/>
          </p:nvSpPr>
          <p:spPr>
            <a:xfrm>
              <a:off x="2709736" y="4895532"/>
              <a:ext cx="104171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p:cNvSpPr/>
            <p:nvPr/>
          </p:nvSpPr>
          <p:spPr>
            <a:xfrm>
              <a:off x="4135246" y="4694574"/>
              <a:ext cx="2028609"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p:cNvSpPr/>
            <p:nvPr/>
          </p:nvSpPr>
          <p:spPr>
            <a:xfrm>
              <a:off x="4572000" y="4895532"/>
              <a:ext cx="385654"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p:cNvSpPr/>
            <p:nvPr/>
          </p:nvSpPr>
          <p:spPr>
            <a:xfrm>
              <a:off x="571472" y="4694574"/>
              <a:ext cx="1754473"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p:cNvSpPr/>
            <p:nvPr/>
          </p:nvSpPr>
          <p:spPr>
            <a:xfrm>
              <a:off x="1503536" y="4895532"/>
              <a:ext cx="42525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p:cNvSpPr/>
            <p:nvPr/>
          </p:nvSpPr>
          <p:spPr>
            <a:xfrm>
              <a:off x="5286618" y="4895532"/>
              <a:ext cx="657927"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p:cNvSpPr/>
            <p:nvPr/>
          </p:nvSpPr>
          <p:spPr>
            <a:xfrm>
              <a:off x="735954" y="4895532"/>
              <a:ext cx="438618" cy="20095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p:cNvSpPr/>
            <p:nvPr/>
          </p:nvSpPr>
          <p:spPr>
            <a:xfrm>
              <a:off x="3751455" y="4895532"/>
              <a:ext cx="820545"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p:cNvSpPr/>
            <p:nvPr/>
          </p:nvSpPr>
          <p:spPr>
            <a:xfrm>
              <a:off x="1928794" y="4895532"/>
              <a:ext cx="780942"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p:cNvSpPr/>
            <p:nvPr/>
          </p:nvSpPr>
          <p:spPr>
            <a:xfrm>
              <a:off x="1174572" y="4895532"/>
              <a:ext cx="328964"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p:cNvSpPr/>
            <p:nvPr/>
          </p:nvSpPr>
          <p:spPr>
            <a:xfrm>
              <a:off x="2325945" y="4694574"/>
              <a:ext cx="219309" cy="251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p:cNvSpPr/>
            <p:nvPr/>
          </p:nvSpPr>
          <p:spPr>
            <a:xfrm>
              <a:off x="3915936" y="4694574"/>
              <a:ext cx="219309" cy="251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p:cNvSpPr/>
            <p:nvPr/>
          </p:nvSpPr>
          <p:spPr>
            <a:xfrm>
              <a:off x="4957655" y="4895532"/>
              <a:ext cx="328964"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p:cNvSpPr/>
            <p:nvPr/>
          </p:nvSpPr>
          <p:spPr>
            <a:xfrm>
              <a:off x="571472" y="4895532"/>
              <a:ext cx="164482"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98"/>
            <p:cNvSpPr/>
            <p:nvPr/>
          </p:nvSpPr>
          <p:spPr>
            <a:xfrm>
              <a:off x="5944546" y="4895532"/>
              <a:ext cx="219309" cy="200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p:cNvSpPr/>
            <p:nvPr/>
          </p:nvSpPr>
          <p:spPr>
            <a:xfrm>
              <a:off x="2143108" y="4429132"/>
              <a:ext cx="2214578" cy="142876"/>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流程圖: 接點 100"/>
            <p:cNvSpPr/>
            <p:nvPr/>
          </p:nvSpPr>
          <p:spPr>
            <a:xfrm>
              <a:off x="4143372" y="4572008"/>
              <a:ext cx="214314" cy="142876"/>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流程圖: 接點 101"/>
            <p:cNvSpPr/>
            <p:nvPr/>
          </p:nvSpPr>
          <p:spPr>
            <a:xfrm>
              <a:off x="3714744" y="4572008"/>
              <a:ext cx="214314" cy="142876"/>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流程圖: 接點 102"/>
            <p:cNvSpPr/>
            <p:nvPr/>
          </p:nvSpPr>
          <p:spPr>
            <a:xfrm>
              <a:off x="2500298" y="4572008"/>
              <a:ext cx="214314" cy="142876"/>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 name="流程圖: 接點 103"/>
            <p:cNvSpPr/>
            <p:nvPr/>
          </p:nvSpPr>
          <p:spPr>
            <a:xfrm>
              <a:off x="2143108" y="4572008"/>
              <a:ext cx="214314" cy="142876"/>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5" name="直線單箭頭接點 104"/>
            <p:cNvCxnSpPr/>
            <p:nvPr/>
          </p:nvCxnSpPr>
          <p:spPr>
            <a:xfrm flipV="1">
              <a:off x="1551194" y="4699071"/>
              <a:ext cx="666235" cy="64110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8" name="圓角矩形圖說文字 107"/>
          <p:cNvSpPr/>
          <p:nvPr/>
        </p:nvSpPr>
        <p:spPr>
          <a:xfrm>
            <a:off x="6143636" y="1214422"/>
            <a:ext cx="2786082" cy="785818"/>
          </a:xfrm>
          <a:prstGeom prst="wedgeRoundRectCallout">
            <a:avLst>
              <a:gd name="adj1" fmla="val -79199"/>
              <a:gd name="adj2" fmla="val 770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t>No more yield loss </a:t>
            </a:r>
          </a:p>
          <a:p>
            <a:pPr algn="ctr"/>
            <a:r>
              <a:rPr lang="en-US" altLang="zh-TW" sz="2000" b="1" dirty="0" smtClean="0"/>
              <a:t>by mold flash</a:t>
            </a:r>
            <a:r>
              <a:rPr lang="en-US" altLang="zh-TW" b="1" dirty="0" smtClean="0"/>
              <a:t>!</a:t>
            </a:r>
            <a:endParaRPr lang="zh-TW" altLang="en-US" b="1" dirty="0"/>
          </a:p>
        </p:txBody>
      </p:sp>
      <p:sp>
        <p:nvSpPr>
          <p:cNvPr id="109" name="圓角矩形圖說文字 108"/>
          <p:cNvSpPr/>
          <p:nvPr/>
        </p:nvSpPr>
        <p:spPr>
          <a:xfrm>
            <a:off x="6143636" y="2714620"/>
            <a:ext cx="2786082" cy="785818"/>
          </a:xfrm>
          <a:prstGeom prst="wedgeRoundRectCallout">
            <a:avLst>
              <a:gd name="adj1" fmla="val -78232"/>
              <a:gd name="adj2" fmla="val 739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t>Increase W/B UPH!</a:t>
            </a:r>
            <a:endParaRPr lang="zh-TW" altLang="en-US" sz="2000" b="1" dirty="0"/>
          </a:p>
        </p:txBody>
      </p:sp>
      <p:sp>
        <p:nvSpPr>
          <p:cNvPr id="110" name="圓角矩形圖說文字 109"/>
          <p:cNvSpPr/>
          <p:nvPr/>
        </p:nvSpPr>
        <p:spPr>
          <a:xfrm>
            <a:off x="6143636" y="4214818"/>
            <a:ext cx="2786082" cy="1143008"/>
          </a:xfrm>
          <a:prstGeom prst="wedgeRoundRectCallout">
            <a:avLst>
              <a:gd name="adj1" fmla="val -76581"/>
              <a:gd name="adj2" fmla="val 400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t>FC Bonder /UPH ++</a:t>
            </a:r>
          </a:p>
          <a:p>
            <a:pPr algn="ctr"/>
            <a:r>
              <a:rPr lang="en-US" altLang="zh-TW" sz="2000" b="1" dirty="0" smtClean="0"/>
              <a:t>No more bump crack during handling!!!</a:t>
            </a:r>
            <a:endParaRPr lang="zh-TW" altLang="en-US" sz="2000" b="1" dirty="0"/>
          </a:p>
        </p:txBody>
      </p:sp>
      <p:pic>
        <p:nvPicPr>
          <p:cNvPr id="107" name="圖片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25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89AA5D10-FAB2-45AE-B6F8-D256BE04B033}" type="slidenum">
              <a:rPr lang="zh-TW" altLang="en-US" smtClean="0"/>
              <a:pPr/>
              <a:t>13</a:t>
            </a:fld>
            <a:endParaRPr lang="zh-TW" altLang="en-US"/>
          </a:p>
        </p:txBody>
      </p:sp>
      <p:sp>
        <p:nvSpPr>
          <p:cNvPr id="3" name="標題 1"/>
          <p:cNvSpPr txBox="1">
            <a:spLocks/>
          </p:cNvSpPr>
          <p:nvPr/>
        </p:nvSpPr>
        <p:spPr>
          <a:xfrm>
            <a:off x="0" y="188640"/>
            <a:ext cx="7097568" cy="576064"/>
          </a:xfrm>
          <a:prstGeom prst="rect">
            <a:avLst/>
          </a:prstGeom>
        </p:spPr>
        <p:txBody>
          <a:bodyPr vert="horz" lIns="91440" tIns="45720" rIns="91440" bIns="45720" rtlCol="0" anchor="b">
            <a:noAutofit/>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en-US" altLang="zh-TW" sz="3200" dirty="0" smtClean="0">
                <a:solidFill>
                  <a:schemeClr val="tx1"/>
                </a:solidFill>
                <a:effectLst/>
                <a:latin typeface="Times New Roman" pitchFamily="18" charset="0"/>
                <a:ea typeface="標楷體" pitchFamily="65" charset="-120"/>
                <a:cs typeface="Times New Roman" pitchFamily="18" charset="0"/>
              </a:rPr>
              <a:t>Pre-Mold Lead Frame Advantage</a:t>
            </a:r>
            <a:endParaRPr lang="en-US" altLang="zh-TW" sz="3200" dirty="0">
              <a:solidFill>
                <a:schemeClr val="tx1"/>
              </a:solidFill>
              <a:effectLst/>
              <a:latin typeface="Times New Roman" pitchFamily="18" charset="0"/>
              <a:ea typeface="標楷體" pitchFamily="65" charset="-120"/>
              <a:cs typeface="Times New Roman" pitchFamily="18" charset="0"/>
            </a:endParaRPr>
          </a:p>
        </p:txBody>
      </p:sp>
      <p:sp>
        <p:nvSpPr>
          <p:cNvPr id="4" name="圓角矩形 3"/>
          <p:cNvSpPr/>
          <p:nvPr/>
        </p:nvSpPr>
        <p:spPr>
          <a:xfrm>
            <a:off x="428596" y="928670"/>
            <a:ext cx="3714776" cy="4286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2400" dirty="0" smtClean="0"/>
              <a:t>Process Simplification</a:t>
            </a:r>
            <a:endParaRPr lang="en-US" altLang="zh-TW" sz="2400" dirty="0"/>
          </a:p>
        </p:txBody>
      </p:sp>
      <p:sp>
        <p:nvSpPr>
          <p:cNvPr id="5" name="文字方塊 4"/>
          <p:cNvSpPr txBox="1"/>
          <p:nvPr/>
        </p:nvSpPr>
        <p:spPr>
          <a:xfrm>
            <a:off x="142844" y="1357298"/>
            <a:ext cx="8572560" cy="461665"/>
          </a:xfrm>
          <a:prstGeom prst="rect">
            <a:avLst/>
          </a:prstGeom>
          <a:noFill/>
        </p:spPr>
        <p:txBody>
          <a:bodyPr wrap="square" rtlCol="0">
            <a:spAutoFit/>
          </a:bodyPr>
          <a:lstStyle/>
          <a:p>
            <a:pPr>
              <a:buFont typeface="Arial" pitchFamily="34" charset="0"/>
              <a:buChar char="•"/>
            </a:pPr>
            <a:r>
              <a:rPr lang="en-US" altLang="zh-TW" sz="2400" dirty="0" smtClean="0"/>
              <a:t> </a:t>
            </a:r>
            <a:r>
              <a:rPr lang="en-US" altLang="zh-TW" sz="2400" b="1" dirty="0" smtClean="0">
                <a:solidFill>
                  <a:srgbClr val="000000"/>
                </a:solidFill>
              </a:rPr>
              <a:t>Conventional LF Packing Process</a:t>
            </a:r>
            <a:endParaRPr lang="zh-TW" altLang="en-US" sz="2400" dirty="0"/>
          </a:p>
        </p:txBody>
      </p:sp>
      <p:sp>
        <p:nvSpPr>
          <p:cNvPr id="11" name="圓角矩形 10"/>
          <p:cNvSpPr/>
          <p:nvPr/>
        </p:nvSpPr>
        <p:spPr>
          <a:xfrm>
            <a:off x="857224" y="1857364"/>
            <a:ext cx="571504" cy="64294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rPr>
              <a:t>LF</a:t>
            </a:r>
            <a:endParaRPr lang="zh-TW" altLang="en-US" dirty="0">
              <a:solidFill>
                <a:srgbClr val="000000"/>
              </a:solidFill>
            </a:endParaRPr>
          </a:p>
        </p:txBody>
      </p:sp>
      <p:sp>
        <p:nvSpPr>
          <p:cNvPr id="18" name="圓角矩形 17"/>
          <p:cNvSpPr/>
          <p:nvPr/>
        </p:nvSpPr>
        <p:spPr>
          <a:xfrm>
            <a:off x="428596" y="3929066"/>
            <a:ext cx="2357454" cy="785818"/>
          </a:xfrm>
          <a:prstGeom prst="roundRect">
            <a:avLst/>
          </a:prstGeom>
          <a:noFill/>
          <a:ln w="254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000000"/>
                </a:solidFill>
              </a:rPr>
              <a:t>PMLF</a:t>
            </a:r>
          </a:p>
          <a:p>
            <a:pPr algn="ctr"/>
            <a:r>
              <a:rPr lang="en-US" altLang="zh-TW" sz="1600" b="1" dirty="0" smtClean="0">
                <a:solidFill>
                  <a:srgbClr val="0000FF"/>
                </a:solidFill>
              </a:rPr>
              <a:t>Ni/Pd/Au Post Plated</a:t>
            </a:r>
            <a:endParaRPr lang="zh-TW" altLang="en-US" sz="1600" b="1" dirty="0">
              <a:solidFill>
                <a:srgbClr val="0000FF"/>
              </a:solidFill>
            </a:endParaRPr>
          </a:p>
        </p:txBody>
      </p:sp>
      <p:sp>
        <p:nvSpPr>
          <p:cNvPr id="29" name="爆炸 1 28"/>
          <p:cNvSpPr/>
          <p:nvPr/>
        </p:nvSpPr>
        <p:spPr>
          <a:xfrm>
            <a:off x="323528" y="5025118"/>
            <a:ext cx="4832040" cy="148687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smtClean="0">
                <a:solidFill>
                  <a:srgbClr val="000000"/>
                </a:solidFill>
              </a:rPr>
              <a:t>Reduce Process, </a:t>
            </a:r>
          </a:p>
          <a:p>
            <a:pPr algn="ctr"/>
            <a:r>
              <a:rPr lang="en-US" altLang="zh-TW" sz="2000" b="1" dirty="0" smtClean="0">
                <a:solidFill>
                  <a:srgbClr val="000000"/>
                </a:solidFill>
              </a:rPr>
              <a:t>Minimize Yield Loss</a:t>
            </a:r>
            <a:endParaRPr lang="zh-TW" altLang="en-US" sz="2000" b="1" dirty="0">
              <a:solidFill>
                <a:srgbClr val="000000"/>
              </a:solidFill>
            </a:endParaRPr>
          </a:p>
        </p:txBody>
      </p:sp>
      <p:sp>
        <p:nvSpPr>
          <p:cNvPr id="24" name="向右箭號 23"/>
          <p:cNvSpPr/>
          <p:nvPr/>
        </p:nvSpPr>
        <p:spPr>
          <a:xfrm>
            <a:off x="1500166" y="207167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圓角矩形 29"/>
          <p:cNvSpPr/>
          <p:nvPr/>
        </p:nvSpPr>
        <p:spPr>
          <a:xfrm>
            <a:off x="1928794" y="1857364"/>
            <a:ext cx="785818" cy="64294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rPr>
              <a:t>D/BW/B</a:t>
            </a:r>
            <a:endParaRPr lang="zh-TW" altLang="en-US" dirty="0">
              <a:solidFill>
                <a:srgbClr val="000000"/>
              </a:solidFill>
            </a:endParaRPr>
          </a:p>
        </p:txBody>
      </p:sp>
      <p:sp>
        <p:nvSpPr>
          <p:cNvPr id="31" name="向右箭號 30"/>
          <p:cNvSpPr/>
          <p:nvPr/>
        </p:nvSpPr>
        <p:spPr>
          <a:xfrm>
            <a:off x="2786050" y="207167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圓角矩形 31"/>
          <p:cNvSpPr/>
          <p:nvPr/>
        </p:nvSpPr>
        <p:spPr>
          <a:xfrm>
            <a:off x="3214678" y="1857364"/>
            <a:ext cx="1214446" cy="64294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rPr>
              <a:t>Back side Taping</a:t>
            </a:r>
            <a:endParaRPr lang="zh-TW" altLang="en-US" dirty="0">
              <a:solidFill>
                <a:srgbClr val="000000"/>
              </a:solidFill>
            </a:endParaRPr>
          </a:p>
        </p:txBody>
      </p:sp>
      <p:sp>
        <p:nvSpPr>
          <p:cNvPr id="33" name="向右箭號 32"/>
          <p:cNvSpPr/>
          <p:nvPr/>
        </p:nvSpPr>
        <p:spPr>
          <a:xfrm>
            <a:off x="4500562" y="207167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圓角矩形 33"/>
          <p:cNvSpPr/>
          <p:nvPr/>
        </p:nvSpPr>
        <p:spPr>
          <a:xfrm>
            <a:off x="4929190" y="1857364"/>
            <a:ext cx="1214446" cy="64294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rPr>
              <a:t>Molding</a:t>
            </a:r>
            <a:endParaRPr lang="zh-TW" altLang="en-US" dirty="0">
              <a:solidFill>
                <a:srgbClr val="000000"/>
              </a:solidFill>
            </a:endParaRPr>
          </a:p>
        </p:txBody>
      </p:sp>
      <p:sp>
        <p:nvSpPr>
          <p:cNvPr id="35" name="向右箭號 34"/>
          <p:cNvSpPr/>
          <p:nvPr/>
        </p:nvSpPr>
        <p:spPr>
          <a:xfrm>
            <a:off x="6215074" y="207167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圓角矩形 35"/>
          <p:cNvSpPr/>
          <p:nvPr/>
        </p:nvSpPr>
        <p:spPr>
          <a:xfrm>
            <a:off x="6643702" y="1857364"/>
            <a:ext cx="1428760" cy="64294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rPr>
              <a:t>Tape Removing</a:t>
            </a:r>
            <a:endParaRPr lang="zh-TW" altLang="en-US" dirty="0">
              <a:solidFill>
                <a:srgbClr val="000000"/>
              </a:solidFill>
            </a:endParaRPr>
          </a:p>
        </p:txBody>
      </p:sp>
      <p:sp>
        <p:nvSpPr>
          <p:cNvPr id="37" name="向右箭號 36"/>
          <p:cNvSpPr/>
          <p:nvPr/>
        </p:nvSpPr>
        <p:spPr>
          <a:xfrm>
            <a:off x="1857356" y="278605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圓角矩形 37"/>
          <p:cNvSpPr/>
          <p:nvPr/>
        </p:nvSpPr>
        <p:spPr>
          <a:xfrm>
            <a:off x="2285984" y="2571744"/>
            <a:ext cx="1428760" cy="64294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rPr>
              <a:t>De-flashing</a:t>
            </a:r>
            <a:endParaRPr lang="zh-TW" altLang="en-US" dirty="0">
              <a:solidFill>
                <a:srgbClr val="000000"/>
              </a:solidFill>
            </a:endParaRPr>
          </a:p>
        </p:txBody>
      </p:sp>
      <p:sp>
        <p:nvSpPr>
          <p:cNvPr id="39" name="向右箭號 38"/>
          <p:cNvSpPr/>
          <p:nvPr/>
        </p:nvSpPr>
        <p:spPr>
          <a:xfrm>
            <a:off x="3786182" y="278605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圓角矩形 39"/>
          <p:cNvSpPr/>
          <p:nvPr/>
        </p:nvSpPr>
        <p:spPr>
          <a:xfrm>
            <a:off x="6072198" y="2571744"/>
            <a:ext cx="1714512" cy="64294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solidFill>
                  <a:srgbClr val="000000"/>
                </a:solidFill>
              </a:rPr>
              <a:t>Singulation</a:t>
            </a:r>
            <a:endParaRPr lang="zh-TW" altLang="en-US" dirty="0">
              <a:solidFill>
                <a:srgbClr val="000000"/>
              </a:solidFill>
            </a:endParaRPr>
          </a:p>
        </p:txBody>
      </p:sp>
      <p:sp>
        <p:nvSpPr>
          <p:cNvPr id="42" name="向右箭號 41"/>
          <p:cNvSpPr/>
          <p:nvPr/>
        </p:nvSpPr>
        <p:spPr>
          <a:xfrm>
            <a:off x="5572132" y="2786058"/>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圓角矩形 42"/>
          <p:cNvSpPr/>
          <p:nvPr/>
        </p:nvSpPr>
        <p:spPr>
          <a:xfrm>
            <a:off x="4214810" y="2571744"/>
            <a:ext cx="1214446" cy="642942"/>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rPr>
              <a:t>Back side Plating</a:t>
            </a:r>
            <a:endParaRPr lang="zh-TW" altLang="en-US" dirty="0">
              <a:solidFill>
                <a:srgbClr val="000000"/>
              </a:solidFill>
            </a:endParaRPr>
          </a:p>
        </p:txBody>
      </p:sp>
      <p:sp>
        <p:nvSpPr>
          <p:cNvPr id="44" name="向右箭號 43"/>
          <p:cNvSpPr/>
          <p:nvPr/>
        </p:nvSpPr>
        <p:spPr>
          <a:xfrm>
            <a:off x="2857488" y="4214818"/>
            <a:ext cx="500066" cy="214314"/>
          </a:xfrm>
          <a:prstGeom prst="rightArrow">
            <a:avLst/>
          </a:prstGeom>
          <a:solidFill>
            <a:schemeClr val="accent3"/>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圓角矩形 44"/>
          <p:cNvSpPr/>
          <p:nvPr/>
        </p:nvSpPr>
        <p:spPr>
          <a:xfrm>
            <a:off x="3428992" y="3929066"/>
            <a:ext cx="1285884" cy="785818"/>
          </a:xfrm>
          <a:prstGeom prst="roundRect">
            <a:avLst/>
          </a:prstGeom>
          <a:noFill/>
          <a:ln w="254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rPr>
              <a:t>D/B</a:t>
            </a:r>
          </a:p>
          <a:p>
            <a:pPr algn="ctr"/>
            <a:r>
              <a:rPr lang="en-US" altLang="zh-TW" dirty="0" smtClean="0">
                <a:solidFill>
                  <a:srgbClr val="000000"/>
                </a:solidFill>
              </a:rPr>
              <a:t>W/B</a:t>
            </a:r>
            <a:endParaRPr lang="zh-TW" altLang="en-US" dirty="0">
              <a:solidFill>
                <a:srgbClr val="000000"/>
              </a:solidFill>
            </a:endParaRPr>
          </a:p>
        </p:txBody>
      </p:sp>
      <p:sp>
        <p:nvSpPr>
          <p:cNvPr id="46" name="向右箭號 45"/>
          <p:cNvSpPr/>
          <p:nvPr/>
        </p:nvSpPr>
        <p:spPr>
          <a:xfrm>
            <a:off x="4786314" y="4214818"/>
            <a:ext cx="500066" cy="214314"/>
          </a:xfrm>
          <a:prstGeom prst="rightArrow">
            <a:avLst/>
          </a:prstGeom>
          <a:solidFill>
            <a:schemeClr val="accent3"/>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圓角矩形 46"/>
          <p:cNvSpPr/>
          <p:nvPr/>
        </p:nvSpPr>
        <p:spPr>
          <a:xfrm>
            <a:off x="5357818" y="3929066"/>
            <a:ext cx="1285884" cy="785818"/>
          </a:xfrm>
          <a:prstGeom prst="roundRect">
            <a:avLst/>
          </a:prstGeom>
          <a:noFill/>
          <a:ln w="254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rPr>
              <a:t>Molding</a:t>
            </a:r>
            <a:endParaRPr lang="zh-TW" altLang="en-US" dirty="0">
              <a:solidFill>
                <a:srgbClr val="000000"/>
              </a:solidFill>
            </a:endParaRPr>
          </a:p>
        </p:txBody>
      </p:sp>
      <p:sp>
        <p:nvSpPr>
          <p:cNvPr id="48" name="向右箭號 47"/>
          <p:cNvSpPr/>
          <p:nvPr/>
        </p:nvSpPr>
        <p:spPr>
          <a:xfrm>
            <a:off x="6715140" y="4214818"/>
            <a:ext cx="500066" cy="214314"/>
          </a:xfrm>
          <a:prstGeom prst="rightArrow">
            <a:avLst/>
          </a:prstGeom>
          <a:solidFill>
            <a:schemeClr val="accent3"/>
          </a:solidFill>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圓角矩形 48"/>
          <p:cNvSpPr/>
          <p:nvPr/>
        </p:nvSpPr>
        <p:spPr>
          <a:xfrm>
            <a:off x="7286644" y="3929066"/>
            <a:ext cx="1571636" cy="785818"/>
          </a:xfrm>
          <a:prstGeom prst="roundRect">
            <a:avLst/>
          </a:prstGeom>
          <a:noFill/>
          <a:ln w="254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err="1" smtClean="0">
                <a:solidFill>
                  <a:srgbClr val="000000"/>
                </a:solidFill>
              </a:rPr>
              <a:t>Singulation</a:t>
            </a:r>
            <a:endParaRPr lang="zh-TW" altLang="en-US" dirty="0">
              <a:solidFill>
                <a:srgbClr val="000000"/>
              </a:solidFill>
            </a:endParaRPr>
          </a:p>
        </p:txBody>
      </p:sp>
      <p:sp>
        <p:nvSpPr>
          <p:cNvPr id="50" name="文字方塊 49"/>
          <p:cNvSpPr txBox="1"/>
          <p:nvPr/>
        </p:nvSpPr>
        <p:spPr>
          <a:xfrm>
            <a:off x="142844" y="3357562"/>
            <a:ext cx="9001156" cy="461665"/>
          </a:xfrm>
          <a:prstGeom prst="rect">
            <a:avLst/>
          </a:prstGeom>
          <a:noFill/>
        </p:spPr>
        <p:txBody>
          <a:bodyPr wrap="square" rtlCol="0">
            <a:spAutoFit/>
          </a:bodyPr>
          <a:lstStyle/>
          <a:p>
            <a:pPr>
              <a:buFont typeface="Arial" pitchFamily="34" charset="0"/>
              <a:buChar char="•"/>
            </a:pPr>
            <a:r>
              <a:rPr lang="en-US" altLang="zh-TW" sz="2400" dirty="0" smtClean="0"/>
              <a:t> </a:t>
            </a:r>
            <a:r>
              <a:rPr lang="en-US" altLang="zh-TW" sz="2400" b="1" dirty="0" smtClean="0">
                <a:solidFill>
                  <a:srgbClr val="000000"/>
                </a:solidFill>
              </a:rPr>
              <a:t>Pre-Mold LF Packing Process (</a:t>
            </a:r>
            <a:r>
              <a:rPr lang="en-US" altLang="zh-TW" sz="1600" b="1" dirty="0" smtClean="0">
                <a:solidFill>
                  <a:srgbClr val="000000"/>
                </a:solidFill>
              </a:rPr>
              <a:t>Remove plating process in Customer side </a:t>
            </a:r>
            <a:r>
              <a:rPr lang="en-US" altLang="zh-TW" sz="2400" b="1" dirty="0" smtClean="0">
                <a:solidFill>
                  <a:srgbClr val="000000"/>
                </a:solidFill>
              </a:rPr>
              <a:t>)</a:t>
            </a:r>
            <a:endParaRPr lang="zh-TW" altLang="en-US" sz="2400" dirty="0"/>
          </a:p>
        </p:txBody>
      </p:sp>
      <p:sp>
        <p:nvSpPr>
          <p:cNvPr id="6" name="爆炸 2 5"/>
          <p:cNvSpPr/>
          <p:nvPr/>
        </p:nvSpPr>
        <p:spPr>
          <a:xfrm>
            <a:off x="4644008" y="4824724"/>
            <a:ext cx="4320480" cy="1869834"/>
          </a:xfrm>
          <a:prstGeom prst="irregularSeal2">
            <a:avLst/>
          </a:prstGeom>
          <a:solidFill>
            <a:schemeClr val="accent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000000"/>
                </a:solidFill>
              </a:rPr>
              <a:t>No Wasted water/chemical treatment</a:t>
            </a:r>
            <a:endParaRPr lang="zh-TW" altLang="en-US" dirty="0">
              <a:solidFill>
                <a:srgbClr val="000000"/>
              </a:solidFill>
            </a:endParaRPr>
          </a:p>
        </p:txBody>
      </p:sp>
      <p:pic>
        <p:nvPicPr>
          <p:cNvPr id="41" name="圖片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678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294967295"/>
          </p:nvPr>
        </p:nvSpPr>
        <p:spPr>
          <a:xfrm>
            <a:off x="8696325" y="6329433"/>
            <a:ext cx="381000" cy="365125"/>
          </a:xfrm>
          <a:prstGeom prst="rect">
            <a:avLst/>
          </a:prstGeom>
        </p:spPr>
        <p:txBody>
          <a:bodyPr>
            <a:normAutofit/>
          </a:bodyPr>
          <a:lstStyle/>
          <a:p>
            <a:fld id="{89AA5D10-FAB2-45AE-B6F8-D256BE04B033}" type="slidenum">
              <a:rPr lang="zh-TW" altLang="en-US" smtClean="0"/>
              <a:pPr/>
              <a:t>14</a:t>
            </a:fld>
            <a:endParaRPr lang="zh-TW" altLang="en-US" dirty="0"/>
          </a:p>
        </p:txBody>
      </p:sp>
      <p:sp>
        <p:nvSpPr>
          <p:cNvPr id="5" name="標題 1"/>
          <p:cNvSpPr txBox="1">
            <a:spLocks/>
          </p:cNvSpPr>
          <p:nvPr/>
        </p:nvSpPr>
        <p:spPr>
          <a:xfrm>
            <a:off x="0" y="0"/>
            <a:ext cx="7097568" cy="576064"/>
          </a:xfrm>
          <a:prstGeom prst="rect">
            <a:avLst/>
          </a:prstGeom>
        </p:spPr>
        <p:txBody>
          <a:bodyPr vert="horz" lIns="91440" tIns="45720" rIns="91440" bIns="45720" rtlCol="0" anchor="b">
            <a:normAutofit fontScale="90000" lnSpcReduction="20000"/>
          </a:bodyPr>
          <a:lst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stStyle>
          <a:p>
            <a:r>
              <a:rPr lang="zh-TW" altLang="en-US" sz="4000" b="0" dirty="0" smtClean="0">
                <a:solidFill>
                  <a:srgbClr val="000000"/>
                </a:solidFill>
                <a:effectLst/>
                <a:latin typeface="標楷體" pitchFamily="65" charset="-120"/>
                <a:ea typeface="標楷體" pitchFamily="65" charset="-120"/>
              </a:rPr>
              <a:t>客製化製程</a:t>
            </a:r>
            <a:endParaRPr lang="en-US" altLang="zh-TW" sz="4000" b="0" dirty="0">
              <a:solidFill>
                <a:srgbClr val="000000"/>
              </a:solidFill>
              <a:effectLst/>
              <a:latin typeface="標楷體" pitchFamily="65" charset="-120"/>
              <a:ea typeface="標楷體" pitchFamily="65" charset="-120"/>
            </a:endParaRPr>
          </a:p>
        </p:txBody>
      </p:sp>
      <p:grpSp>
        <p:nvGrpSpPr>
          <p:cNvPr id="6" name="群組 5"/>
          <p:cNvGrpSpPr/>
          <p:nvPr/>
        </p:nvGrpSpPr>
        <p:grpSpPr>
          <a:xfrm>
            <a:off x="179512" y="980728"/>
            <a:ext cx="5688633" cy="6406356"/>
            <a:chOff x="210365" y="-4436131"/>
            <a:chExt cx="7789526" cy="10462592"/>
          </a:xfrm>
        </p:grpSpPr>
        <p:sp>
          <p:nvSpPr>
            <p:cNvPr id="8" name="Text Box 3"/>
            <p:cNvSpPr txBox="1">
              <a:spLocks noChangeArrowheads="1"/>
            </p:cNvSpPr>
            <p:nvPr/>
          </p:nvSpPr>
          <p:spPr bwMode="auto">
            <a:xfrm>
              <a:off x="210365" y="-4436131"/>
              <a:ext cx="1774829" cy="510626"/>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a:ea typeface="PMingLiU" panose="02020500000000000000" pitchFamily="18" charset="-120"/>
                </a:rPr>
                <a:t>Copper plate</a:t>
              </a:r>
            </a:p>
          </p:txBody>
        </p:sp>
        <p:sp>
          <p:nvSpPr>
            <p:cNvPr id="9" name="Text Box 4"/>
            <p:cNvSpPr txBox="1">
              <a:spLocks noChangeArrowheads="1"/>
            </p:cNvSpPr>
            <p:nvPr/>
          </p:nvSpPr>
          <p:spPr bwMode="auto">
            <a:xfrm>
              <a:off x="2254609" y="-4436131"/>
              <a:ext cx="1702616" cy="510626"/>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a:spcBef>
                  <a:spcPct val="0"/>
                </a:spcBef>
                <a:buClrTx/>
                <a:buSzTx/>
                <a:buNone/>
              </a:pPr>
              <a:r>
                <a:rPr kumimoji="1" lang="en-US" altLang="zh-TW" sz="1400" dirty="0" smtClean="0">
                  <a:ea typeface="PMingLiU" panose="02020500000000000000" pitchFamily="18" charset="-120"/>
                </a:rPr>
                <a:t>1</a:t>
              </a:r>
              <a:r>
                <a:rPr kumimoji="1" lang="en-US" altLang="zh-TW" sz="1400" baseline="30000" dirty="0" smtClean="0">
                  <a:ea typeface="PMingLiU" panose="02020500000000000000" pitchFamily="18" charset="-120"/>
                </a:rPr>
                <a:t>st </a:t>
              </a:r>
              <a:r>
                <a:rPr kumimoji="1" lang="en-US" altLang="zh-TW" sz="1400" dirty="0" smtClean="0">
                  <a:ea typeface="PMingLiU" panose="02020500000000000000" pitchFamily="18" charset="-120"/>
                </a:rPr>
                <a:t>Etching</a:t>
              </a:r>
              <a:endParaRPr kumimoji="1" lang="en-US" altLang="zh-TW" sz="1400" dirty="0">
                <a:ea typeface="PMingLiU" panose="02020500000000000000" pitchFamily="18" charset="-120"/>
              </a:endParaRPr>
            </a:p>
          </p:txBody>
        </p:sp>
        <p:sp>
          <p:nvSpPr>
            <p:cNvPr id="10" name="Text Box 5"/>
            <p:cNvSpPr txBox="1">
              <a:spLocks noChangeArrowheads="1"/>
            </p:cNvSpPr>
            <p:nvPr/>
          </p:nvSpPr>
          <p:spPr bwMode="auto">
            <a:xfrm>
              <a:off x="6225062" y="-4436131"/>
              <a:ext cx="1774829" cy="510626"/>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smtClean="0">
                  <a:ea typeface="PMingLiU" panose="02020500000000000000" pitchFamily="18" charset="-120"/>
                </a:rPr>
                <a:t>Plating</a:t>
              </a:r>
              <a:endParaRPr kumimoji="1" lang="en-US" altLang="zh-TW" sz="1400" dirty="0">
                <a:ea typeface="PMingLiU" panose="02020500000000000000" pitchFamily="18" charset="-120"/>
              </a:endParaRPr>
            </a:p>
          </p:txBody>
        </p:sp>
        <p:sp>
          <p:nvSpPr>
            <p:cNvPr id="12" name="Text Box 5"/>
            <p:cNvSpPr txBox="1">
              <a:spLocks noChangeArrowheads="1"/>
            </p:cNvSpPr>
            <p:nvPr/>
          </p:nvSpPr>
          <p:spPr bwMode="auto">
            <a:xfrm>
              <a:off x="4253030" y="-4436131"/>
              <a:ext cx="1745251" cy="510626"/>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a:ea typeface="PMingLiU" panose="02020500000000000000" pitchFamily="18" charset="-120"/>
                </a:rPr>
                <a:t>1</a:t>
              </a:r>
              <a:r>
                <a:rPr kumimoji="1" lang="en-US" altLang="zh-TW" sz="1400" baseline="30000" dirty="0">
                  <a:ea typeface="PMingLiU" panose="02020500000000000000" pitchFamily="18" charset="-120"/>
                </a:rPr>
                <a:t>st</a:t>
              </a:r>
              <a:r>
                <a:rPr kumimoji="1" lang="en-US" altLang="zh-TW" sz="1400" dirty="0">
                  <a:ea typeface="PMingLiU" panose="02020500000000000000" pitchFamily="18" charset="-120"/>
                </a:rPr>
                <a:t> molding </a:t>
              </a:r>
            </a:p>
          </p:txBody>
        </p:sp>
        <p:sp>
          <p:nvSpPr>
            <p:cNvPr id="23" name="文字方塊 22"/>
            <p:cNvSpPr txBox="1"/>
            <p:nvPr/>
          </p:nvSpPr>
          <p:spPr>
            <a:xfrm>
              <a:off x="540000" y="5423283"/>
              <a:ext cx="4953062" cy="603178"/>
            </a:xfrm>
            <a:prstGeom prst="rect">
              <a:avLst/>
            </a:prstGeom>
            <a:noFill/>
            <a:ln>
              <a:solidFill>
                <a:schemeClr val="tx1"/>
              </a:solidFill>
            </a:ln>
          </p:spPr>
          <p:txBody>
            <a:bodyPr wrap="square" rtlCol="0">
              <a:spAutoFit/>
            </a:bodyPr>
            <a:lstStyle/>
            <a:p>
              <a:r>
                <a:rPr lang="zh-TW" altLang="en-US" dirty="0" smtClean="0"/>
                <a:t>是否做</a:t>
              </a:r>
              <a:r>
                <a:rPr kumimoji="1" lang="en-US" altLang="zh-TW" dirty="0" smtClean="0">
                  <a:ea typeface="PMingLiU" panose="02020500000000000000" pitchFamily="18" charset="-120"/>
                </a:rPr>
                <a:t>2</a:t>
              </a:r>
              <a:r>
                <a:rPr kumimoji="1" lang="en-US" altLang="zh-TW" baseline="30000" dirty="0" smtClean="0">
                  <a:ea typeface="PMingLiU" panose="02020500000000000000" pitchFamily="18" charset="-120"/>
                </a:rPr>
                <a:t>nd</a:t>
              </a:r>
              <a:r>
                <a:rPr kumimoji="1" lang="en-US" altLang="zh-TW" dirty="0" smtClean="0">
                  <a:ea typeface="PMingLiU" panose="02020500000000000000" pitchFamily="18" charset="-120"/>
                </a:rPr>
                <a:t> Molding</a:t>
              </a:r>
              <a:r>
                <a:rPr lang="zh-TW" altLang="en-US" dirty="0" smtClean="0"/>
                <a:t>視製程需求</a:t>
              </a:r>
              <a:endParaRPr lang="zh-TW" altLang="en-US" dirty="0"/>
            </a:p>
          </p:txBody>
        </p:sp>
      </p:grpSp>
      <p:pic>
        <p:nvPicPr>
          <p:cNvPr id="58"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52" name="Text Box 3"/>
          <p:cNvSpPr txBox="1">
            <a:spLocks noChangeArrowheads="1"/>
          </p:cNvSpPr>
          <p:nvPr/>
        </p:nvSpPr>
        <p:spPr bwMode="auto">
          <a:xfrm>
            <a:off x="251520" y="2708920"/>
            <a:ext cx="1296144"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a:ea typeface="PMingLiU" panose="02020500000000000000" pitchFamily="18" charset="-120"/>
              </a:rPr>
              <a:t>Copper plate</a:t>
            </a:r>
          </a:p>
        </p:txBody>
      </p:sp>
      <p:sp>
        <p:nvSpPr>
          <p:cNvPr id="53" name="Text Box 3"/>
          <p:cNvSpPr txBox="1">
            <a:spLocks noChangeArrowheads="1"/>
          </p:cNvSpPr>
          <p:nvPr/>
        </p:nvSpPr>
        <p:spPr bwMode="auto">
          <a:xfrm>
            <a:off x="179512" y="4725144"/>
            <a:ext cx="1296144"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a:ea typeface="PMingLiU" panose="02020500000000000000" pitchFamily="18" charset="-120"/>
              </a:rPr>
              <a:t>Copper plate</a:t>
            </a:r>
          </a:p>
        </p:txBody>
      </p:sp>
      <p:sp>
        <p:nvSpPr>
          <p:cNvPr id="54" name="Text Box 4"/>
          <p:cNvSpPr txBox="1">
            <a:spLocks noChangeArrowheads="1"/>
          </p:cNvSpPr>
          <p:nvPr/>
        </p:nvSpPr>
        <p:spPr bwMode="auto">
          <a:xfrm>
            <a:off x="1691680" y="2708920"/>
            <a:ext cx="1224136"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a:spcBef>
                <a:spcPct val="0"/>
              </a:spcBef>
              <a:buClrTx/>
              <a:buSzTx/>
              <a:buNone/>
            </a:pPr>
            <a:r>
              <a:rPr kumimoji="1" lang="en-US" altLang="zh-TW" sz="1400" dirty="0" smtClean="0">
                <a:ea typeface="PMingLiU" panose="02020500000000000000" pitchFamily="18" charset="-120"/>
              </a:rPr>
              <a:t>1</a:t>
            </a:r>
            <a:r>
              <a:rPr kumimoji="1" lang="en-US" altLang="zh-TW" sz="1400" baseline="30000" dirty="0" smtClean="0">
                <a:ea typeface="PMingLiU" panose="02020500000000000000" pitchFamily="18" charset="-120"/>
              </a:rPr>
              <a:t>st </a:t>
            </a:r>
            <a:r>
              <a:rPr kumimoji="1" lang="en-US" altLang="zh-TW" sz="1400" dirty="0" smtClean="0">
                <a:ea typeface="PMingLiU" panose="02020500000000000000" pitchFamily="18" charset="-120"/>
              </a:rPr>
              <a:t>Etching</a:t>
            </a:r>
            <a:endParaRPr kumimoji="1" lang="en-US" altLang="zh-TW" sz="1400" dirty="0">
              <a:ea typeface="PMingLiU" panose="02020500000000000000" pitchFamily="18" charset="-120"/>
            </a:endParaRPr>
          </a:p>
        </p:txBody>
      </p:sp>
      <p:sp>
        <p:nvSpPr>
          <p:cNvPr id="55" name="Text Box 4"/>
          <p:cNvSpPr txBox="1">
            <a:spLocks noChangeArrowheads="1"/>
          </p:cNvSpPr>
          <p:nvPr/>
        </p:nvSpPr>
        <p:spPr bwMode="auto">
          <a:xfrm>
            <a:off x="1691680" y="4725144"/>
            <a:ext cx="1224136"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a:spcBef>
                <a:spcPct val="0"/>
              </a:spcBef>
              <a:buClrTx/>
              <a:buSzTx/>
              <a:buNone/>
            </a:pPr>
            <a:r>
              <a:rPr kumimoji="1" lang="en-US" altLang="zh-TW" sz="1400" dirty="0" smtClean="0">
                <a:ea typeface="PMingLiU" panose="02020500000000000000" pitchFamily="18" charset="-120"/>
              </a:rPr>
              <a:t>1</a:t>
            </a:r>
            <a:r>
              <a:rPr kumimoji="1" lang="en-US" altLang="zh-TW" sz="1400" baseline="30000" dirty="0" smtClean="0">
                <a:ea typeface="PMingLiU" panose="02020500000000000000" pitchFamily="18" charset="-120"/>
              </a:rPr>
              <a:t>st </a:t>
            </a:r>
            <a:r>
              <a:rPr kumimoji="1" lang="en-US" altLang="zh-TW" sz="1400" dirty="0" smtClean="0">
                <a:ea typeface="PMingLiU" panose="02020500000000000000" pitchFamily="18" charset="-120"/>
              </a:rPr>
              <a:t>Etching</a:t>
            </a:r>
            <a:endParaRPr kumimoji="1" lang="en-US" altLang="zh-TW" sz="1400" dirty="0">
              <a:ea typeface="PMingLiU" panose="02020500000000000000" pitchFamily="18" charset="-120"/>
            </a:endParaRPr>
          </a:p>
        </p:txBody>
      </p:sp>
      <p:sp>
        <p:nvSpPr>
          <p:cNvPr id="56" name="Text Box 5"/>
          <p:cNvSpPr txBox="1">
            <a:spLocks noChangeArrowheads="1"/>
          </p:cNvSpPr>
          <p:nvPr/>
        </p:nvSpPr>
        <p:spPr bwMode="auto">
          <a:xfrm>
            <a:off x="3131840" y="4725144"/>
            <a:ext cx="1224136"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a:ea typeface="PMingLiU" panose="02020500000000000000" pitchFamily="18" charset="-120"/>
              </a:rPr>
              <a:t>1</a:t>
            </a:r>
            <a:r>
              <a:rPr kumimoji="1" lang="en-US" altLang="zh-TW" sz="1400" baseline="30000" dirty="0">
                <a:ea typeface="PMingLiU" panose="02020500000000000000" pitchFamily="18" charset="-120"/>
              </a:rPr>
              <a:t>st</a:t>
            </a:r>
            <a:r>
              <a:rPr kumimoji="1" lang="en-US" altLang="zh-TW" sz="1400" dirty="0">
                <a:ea typeface="PMingLiU" panose="02020500000000000000" pitchFamily="18" charset="-120"/>
              </a:rPr>
              <a:t> molding </a:t>
            </a:r>
          </a:p>
        </p:txBody>
      </p:sp>
      <p:sp>
        <p:nvSpPr>
          <p:cNvPr id="57" name="Text Box 5"/>
          <p:cNvSpPr txBox="1">
            <a:spLocks noChangeArrowheads="1"/>
          </p:cNvSpPr>
          <p:nvPr/>
        </p:nvSpPr>
        <p:spPr bwMode="auto">
          <a:xfrm>
            <a:off x="3131840" y="2708920"/>
            <a:ext cx="1224136"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a:ea typeface="PMingLiU" panose="02020500000000000000" pitchFamily="18" charset="-120"/>
              </a:rPr>
              <a:t>1</a:t>
            </a:r>
            <a:r>
              <a:rPr kumimoji="1" lang="en-US" altLang="zh-TW" sz="1400" baseline="30000" dirty="0">
                <a:ea typeface="PMingLiU" panose="02020500000000000000" pitchFamily="18" charset="-120"/>
              </a:rPr>
              <a:t>st</a:t>
            </a:r>
            <a:r>
              <a:rPr kumimoji="1" lang="en-US" altLang="zh-TW" sz="1400" dirty="0">
                <a:ea typeface="PMingLiU" panose="02020500000000000000" pitchFamily="18" charset="-120"/>
              </a:rPr>
              <a:t> molding </a:t>
            </a:r>
          </a:p>
        </p:txBody>
      </p:sp>
      <p:sp>
        <p:nvSpPr>
          <p:cNvPr id="59" name="Text Box 5"/>
          <p:cNvSpPr txBox="1">
            <a:spLocks noChangeArrowheads="1"/>
          </p:cNvSpPr>
          <p:nvPr/>
        </p:nvSpPr>
        <p:spPr bwMode="auto">
          <a:xfrm>
            <a:off x="4572000" y="2708920"/>
            <a:ext cx="1296144"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a:spcBef>
                <a:spcPct val="0"/>
              </a:spcBef>
              <a:buClrTx/>
              <a:buSzTx/>
              <a:buNone/>
            </a:pPr>
            <a:r>
              <a:rPr kumimoji="1" lang="en-US" altLang="zh-TW" sz="1400" b="1" dirty="0" smtClean="0">
                <a:ea typeface="PMingLiU" panose="02020500000000000000" pitchFamily="18" charset="-120"/>
              </a:rPr>
              <a:t>2</a:t>
            </a:r>
            <a:r>
              <a:rPr kumimoji="1" lang="en-US" altLang="zh-TW" sz="1400" baseline="30000" dirty="0" smtClean="0">
                <a:ea typeface="PMingLiU" panose="02020500000000000000" pitchFamily="18" charset="-120"/>
              </a:rPr>
              <a:t>nd</a:t>
            </a:r>
            <a:r>
              <a:rPr kumimoji="1" lang="en-US" altLang="zh-TW" sz="1400" dirty="0" smtClean="0">
                <a:ea typeface="PMingLiU" panose="02020500000000000000" pitchFamily="18" charset="-120"/>
              </a:rPr>
              <a:t> Etching</a:t>
            </a:r>
            <a:endParaRPr kumimoji="1" lang="en-US" altLang="zh-TW" sz="1400" dirty="0">
              <a:ea typeface="PMingLiU" panose="02020500000000000000" pitchFamily="18" charset="-120"/>
            </a:endParaRPr>
          </a:p>
        </p:txBody>
      </p:sp>
      <p:sp>
        <p:nvSpPr>
          <p:cNvPr id="60" name="Text Box 5"/>
          <p:cNvSpPr txBox="1">
            <a:spLocks noChangeArrowheads="1"/>
          </p:cNvSpPr>
          <p:nvPr/>
        </p:nvSpPr>
        <p:spPr bwMode="auto">
          <a:xfrm>
            <a:off x="6012160" y="2708920"/>
            <a:ext cx="1296144"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smtClean="0">
                <a:ea typeface="PMingLiU" panose="02020500000000000000" pitchFamily="18" charset="-120"/>
              </a:rPr>
              <a:t>Plating</a:t>
            </a:r>
            <a:endParaRPr kumimoji="1" lang="en-US" altLang="zh-TW" sz="1400" dirty="0">
              <a:ea typeface="PMingLiU" panose="02020500000000000000" pitchFamily="18" charset="-120"/>
            </a:endParaRPr>
          </a:p>
        </p:txBody>
      </p:sp>
      <p:sp>
        <p:nvSpPr>
          <p:cNvPr id="61" name="Text Box 5"/>
          <p:cNvSpPr txBox="1">
            <a:spLocks noChangeArrowheads="1"/>
          </p:cNvSpPr>
          <p:nvPr/>
        </p:nvSpPr>
        <p:spPr bwMode="auto">
          <a:xfrm>
            <a:off x="7452320" y="4725144"/>
            <a:ext cx="1224136"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smtClean="0">
                <a:ea typeface="PMingLiU" panose="02020500000000000000" pitchFamily="18" charset="-120"/>
              </a:rPr>
              <a:t>Plating</a:t>
            </a:r>
            <a:endParaRPr kumimoji="1" lang="en-US" altLang="zh-TW" sz="1400" dirty="0">
              <a:ea typeface="PMingLiU" panose="02020500000000000000" pitchFamily="18" charset="-120"/>
            </a:endParaRPr>
          </a:p>
        </p:txBody>
      </p:sp>
      <p:sp>
        <p:nvSpPr>
          <p:cNvPr id="62" name="Text Box 5"/>
          <p:cNvSpPr txBox="1">
            <a:spLocks noChangeArrowheads="1"/>
          </p:cNvSpPr>
          <p:nvPr/>
        </p:nvSpPr>
        <p:spPr bwMode="auto">
          <a:xfrm>
            <a:off x="4572000" y="4725144"/>
            <a:ext cx="1224136"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a:spcBef>
                <a:spcPct val="0"/>
              </a:spcBef>
              <a:buClrTx/>
              <a:buSzTx/>
              <a:buNone/>
            </a:pPr>
            <a:r>
              <a:rPr kumimoji="1" lang="en-US" altLang="zh-TW" sz="1400" b="1" dirty="0" smtClean="0">
                <a:ea typeface="PMingLiU" panose="02020500000000000000" pitchFamily="18" charset="-120"/>
              </a:rPr>
              <a:t>2</a:t>
            </a:r>
            <a:r>
              <a:rPr kumimoji="1" lang="en-US" altLang="zh-TW" sz="1400" baseline="30000" dirty="0" smtClean="0">
                <a:ea typeface="PMingLiU" panose="02020500000000000000" pitchFamily="18" charset="-120"/>
              </a:rPr>
              <a:t>nd</a:t>
            </a:r>
            <a:r>
              <a:rPr kumimoji="1" lang="en-US" altLang="zh-TW" sz="1400" dirty="0" smtClean="0">
                <a:ea typeface="PMingLiU" panose="02020500000000000000" pitchFamily="18" charset="-120"/>
              </a:rPr>
              <a:t> Etching</a:t>
            </a:r>
            <a:endParaRPr kumimoji="1" lang="en-US" altLang="zh-TW" sz="1400" dirty="0">
              <a:ea typeface="PMingLiU" panose="02020500000000000000" pitchFamily="18" charset="-120"/>
            </a:endParaRPr>
          </a:p>
        </p:txBody>
      </p:sp>
      <p:sp>
        <p:nvSpPr>
          <p:cNvPr id="63" name="Text Box 5"/>
          <p:cNvSpPr txBox="1">
            <a:spLocks noChangeArrowheads="1"/>
          </p:cNvSpPr>
          <p:nvPr/>
        </p:nvSpPr>
        <p:spPr bwMode="auto">
          <a:xfrm>
            <a:off x="6012160" y="4725144"/>
            <a:ext cx="1296144" cy="312662"/>
          </a:xfrm>
          <a:prstGeom prst="rect">
            <a:avLst/>
          </a:prstGeom>
          <a:gradFill rotWithShape="0">
            <a:gsLst>
              <a:gs pos="0">
                <a:srgbClr val="76765E"/>
              </a:gs>
              <a:gs pos="50000">
                <a:srgbClr val="FFFFCC"/>
              </a:gs>
              <a:gs pos="100000">
                <a:srgbClr val="76765E"/>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6277" tIns="48139" rIns="96277" bIns="48139">
            <a:spAutoFit/>
          </a:bodyPr>
          <a:lstStyle>
            <a:lvl1pPr defTabSz="962025">
              <a:spcBef>
                <a:spcPct val="20000"/>
              </a:spcBef>
              <a:buClr>
                <a:schemeClr val="accent2"/>
              </a:buClr>
              <a:buSzPct val="80000"/>
              <a:buFont typeface="Wingdings" panose="05000000000000000000" pitchFamily="2" charset="2"/>
              <a:buChar char="l"/>
              <a:defRPr sz="3000">
                <a:solidFill>
                  <a:schemeClr val="tx1"/>
                </a:solidFill>
                <a:latin typeface="Arial" panose="020B0604020202020204" pitchFamily="34" charset="0"/>
              </a:defRPr>
            </a:lvl1pPr>
            <a:lvl2pPr marL="481013" indent="-300038" defTabSz="962025">
              <a:spcBef>
                <a:spcPct val="20000"/>
              </a:spcBef>
              <a:buClr>
                <a:schemeClr val="accent1"/>
              </a:buClr>
              <a:buSzPct val="80000"/>
              <a:buFont typeface="Wingdings" panose="05000000000000000000" pitchFamily="2" charset="2"/>
              <a:buChar char="¢"/>
              <a:defRPr sz="2500">
                <a:solidFill>
                  <a:schemeClr val="tx1"/>
                </a:solidFill>
                <a:latin typeface="Arial" panose="020B0604020202020204" pitchFamily="34" charset="0"/>
              </a:defRPr>
            </a:lvl2pPr>
            <a:lvl3pPr marL="962025" indent="-241300" defTabSz="962025">
              <a:spcBef>
                <a:spcPct val="20000"/>
              </a:spcBef>
              <a:buClr>
                <a:schemeClr val="accent2"/>
              </a:buClr>
              <a:buSzPct val="70000"/>
              <a:buFont typeface="Wingdings" panose="05000000000000000000" pitchFamily="2" charset="2"/>
              <a:buChar char="l"/>
              <a:defRPr sz="2500">
                <a:solidFill>
                  <a:schemeClr val="tx1"/>
                </a:solidFill>
                <a:latin typeface="Arial" panose="020B0604020202020204" pitchFamily="34" charset="0"/>
              </a:defRPr>
            </a:lvl3pPr>
            <a:lvl4pPr marL="1444625" indent="-241300" defTabSz="962025">
              <a:spcBef>
                <a:spcPct val="20000"/>
              </a:spcBef>
              <a:buClr>
                <a:schemeClr val="accent1"/>
              </a:buClr>
              <a:buSzPct val="70000"/>
              <a:buFont typeface="Wingdings" panose="05000000000000000000" pitchFamily="2" charset="2"/>
              <a:buChar char="¢"/>
              <a:defRPr sz="2100">
                <a:solidFill>
                  <a:schemeClr val="tx1"/>
                </a:solidFill>
                <a:latin typeface="Arial" panose="020B0604020202020204" pitchFamily="34" charset="0"/>
              </a:defRPr>
            </a:lvl4pPr>
            <a:lvl5pPr marL="1925638" indent="-239713" defTabSz="962025">
              <a:spcBef>
                <a:spcPct val="20000"/>
              </a:spcBef>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5pPr>
            <a:lvl6pPr marL="23828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6pPr>
            <a:lvl7pPr marL="28400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7pPr>
            <a:lvl8pPr marL="32972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8pPr>
            <a:lvl9pPr marL="3754438" indent="-239713" defTabSz="962025" eaLnBrk="0" fontAlgn="base" hangingPunct="0">
              <a:spcBef>
                <a:spcPct val="20000"/>
              </a:spcBef>
              <a:spcAft>
                <a:spcPct val="0"/>
              </a:spcAft>
              <a:buClr>
                <a:schemeClr val="accent2"/>
              </a:buClr>
              <a:buSzPct val="60000"/>
              <a:buFont typeface="Wingdings" panose="05000000000000000000" pitchFamily="2" charset="2"/>
              <a:buChar char="l"/>
              <a:defRPr sz="21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zh-TW" sz="1400" dirty="0" smtClean="0">
                <a:ea typeface="PMingLiU" panose="02020500000000000000" pitchFamily="18" charset="-120"/>
              </a:rPr>
              <a:t>2</a:t>
            </a:r>
            <a:r>
              <a:rPr kumimoji="1" lang="en-US" altLang="zh-TW" sz="1400" baseline="30000" dirty="0" smtClean="0">
                <a:ea typeface="PMingLiU" panose="02020500000000000000" pitchFamily="18" charset="-120"/>
              </a:rPr>
              <a:t>nd</a:t>
            </a:r>
            <a:r>
              <a:rPr kumimoji="1" lang="en-US" altLang="zh-TW" sz="1400" dirty="0" smtClean="0">
                <a:ea typeface="PMingLiU" panose="02020500000000000000" pitchFamily="18" charset="-120"/>
              </a:rPr>
              <a:t> molding </a:t>
            </a:r>
            <a:endParaRPr kumimoji="1" lang="en-US" altLang="zh-TW" sz="1400" dirty="0">
              <a:ea typeface="PMingLiU" panose="02020500000000000000" pitchFamily="18" charset="-120"/>
            </a:endParaRPr>
          </a:p>
        </p:txBody>
      </p:sp>
      <p:sp>
        <p:nvSpPr>
          <p:cNvPr id="64" name="向右箭號 63"/>
          <p:cNvSpPr/>
          <p:nvPr/>
        </p:nvSpPr>
        <p:spPr>
          <a:xfrm>
            <a:off x="251520" y="1700808"/>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向右箭號 64"/>
          <p:cNvSpPr/>
          <p:nvPr/>
        </p:nvSpPr>
        <p:spPr>
          <a:xfrm>
            <a:off x="251520" y="3429000"/>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向右箭號 65"/>
          <p:cNvSpPr/>
          <p:nvPr/>
        </p:nvSpPr>
        <p:spPr>
          <a:xfrm>
            <a:off x="251520" y="5589240"/>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文字方塊 66"/>
          <p:cNvSpPr txBox="1"/>
          <p:nvPr/>
        </p:nvSpPr>
        <p:spPr>
          <a:xfrm>
            <a:off x="1331640" y="5517232"/>
            <a:ext cx="4968552" cy="461665"/>
          </a:xfrm>
          <a:prstGeom prst="rect">
            <a:avLst/>
          </a:prstGeom>
          <a:noFill/>
        </p:spPr>
        <p:txBody>
          <a:bodyPr wrap="square" rtlCol="0">
            <a:spAutoFit/>
          </a:bodyPr>
          <a:lstStyle/>
          <a:p>
            <a:r>
              <a:rPr lang="en-US" altLang="zh-TW" sz="2400" dirty="0" smtClean="0">
                <a:latin typeface="Times New Roman" pitchFamily="18" charset="0"/>
                <a:cs typeface="Times New Roman" pitchFamily="18" charset="0"/>
              </a:rPr>
              <a:t>500 I/O (15mm*15mm)</a:t>
            </a:r>
            <a:endParaRPr lang="zh-TW" altLang="en-US" sz="2400" dirty="0">
              <a:latin typeface="Times New Roman" pitchFamily="18" charset="0"/>
              <a:cs typeface="Times New Roman" pitchFamily="18" charset="0"/>
            </a:endParaRPr>
          </a:p>
        </p:txBody>
      </p:sp>
      <p:sp>
        <p:nvSpPr>
          <p:cNvPr id="68" name="文字方塊 67"/>
          <p:cNvSpPr txBox="1"/>
          <p:nvPr/>
        </p:nvSpPr>
        <p:spPr>
          <a:xfrm>
            <a:off x="1331640" y="3356992"/>
            <a:ext cx="4968552" cy="461665"/>
          </a:xfrm>
          <a:prstGeom prst="rect">
            <a:avLst/>
          </a:prstGeom>
          <a:noFill/>
        </p:spPr>
        <p:txBody>
          <a:bodyPr wrap="square" rtlCol="0">
            <a:spAutoFit/>
          </a:bodyPr>
          <a:lstStyle/>
          <a:p>
            <a:r>
              <a:rPr lang="en-US" altLang="zh-TW" sz="2400" dirty="0" err="1" smtClean="0">
                <a:latin typeface="Times New Roman" pitchFamily="18" charset="0"/>
                <a:cs typeface="Times New Roman" pitchFamily="18" charset="0"/>
              </a:rPr>
              <a:t>Wettable</a:t>
            </a:r>
            <a:r>
              <a:rPr lang="en-US" altLang="zh-TW" sz="2400" dirty="0" smtClean="0">
                <a:latin typeface="Times New Roman" pitchFamily="18" charset="0"/>
                <a:cs typeface="Times New Roman" pitchFamily="18" charset="0"/>
              </a:rPr>
              <a:t> Frank QFN</a:t>
            </a:r>
            <a:endParaRPr lang="zh-TW" altLang="en-US" sz="2400" dirty="0">
              <a:latin typeface="Times New Roman" pitchFamily="18" charset="0"/>
              <a:cs typeface="Times New Roman" pitchFamily="18" charset="0"/>
            </a:endParaRPr>
          </a:p>
        </p:txBody>
      </p:sp>
      <p:sp>
        <p:nvSpPr>
          <p:cNvPr id="69" name="文字方塊 68"/>
          <p:cNvSpPr txBox="1"/>
          <p:nvPr/>
        </p:nvSpPr>
        <p:spPr>
          <a:xfrm>
            <a:off x="1259632" y="1628800"/>
            <a:ext cx="5112568" cy="461665"/>
          </a:xfrm>
          <a:prstGeom prst="rect">
            <a:avLst/>
          </a:prstGeom>
          <a:noFill/>
        </p:spPr>
        <p:txBody>
          <a:bodyPr wrap="square" rtlCol="0">
            <a:spAutoFit/>
          </a:bodyPr>
          <a:lstStyle/>
          <a:p>
            <a:r>
              <a:rPr lang="en-US" altLang="zh-TW" sz="2400" dirty="0" smtClean="0">
                <a:latin typeface="Times New Roman" pitchFamily="18" charset="0"/>
                <a:cs typeface="Times New Roman" pitchFamily="18" charset="0"/>
              </a:rPr>
              <a:t>Process Simplification</a:t>
            </a:r>
            <a:endParaRPr lang="en-US" altLang="zh-TW" sz="2400" dirty="0">
              <a:latin typeface="Times New Roman" pitchFamily="18" charset="0"/>
              <a:cs typeface="Times New Roman" pitchFamily="18" charset="0"/>
            </a:endParaRPr>
          </a:p>
        </p:txBody>
      </p:sp>
    </p:spTree>
    <p:extLst>
      <p:ext uri="{BB962C8B-B14F-4D97-AF65-F5344CB8AC3E}">
        <p14:creationId xmlns:p14="http://schemas.microsoft.com/office/powerpoint/2010/main" val="2453910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780928"/>
            <a:ext cx="8229600" cy="1143000"/>
          </a:xfrm>
        </p:spPr>
        <p:txBody>
          <a:bodyPr>
            <a:normAutofit fontScale="90000"/>
          </a:bodyPr>
          <a:lstStyle/>
          <a:p>
            <a:r>
              <a:rPr lang="en-US" altLang="zh-TW" b="1" dirty="0" smtClean="0">
                <a:latin typeface="Times New Roman" pitchFamily="18" charset="0"/>
                <a:ea typeface="標楷體" pitchFamily="65" charset="-120"/>
                <a:cs typeface="Times New Roman" pitchFamily="18" charset="0"/>
              </a:rPr>
              <a:t>C. </a:t>
            </a:r>
            <a:r>
              <a:rPr lang="zh-TW" altLang="en-US" b="1" dirty="0" smtClean="0">
                <a:latin typeface="Times New Roman" pitchFamily="18" charset="0"/>
                <a:ea typeface="標楷體" pitchFamily="65" charset="-120"/>
                <a:cs typeface="Times New Roman" pitchFamily="18" charset="0"/>
              </a:rPr>
              <a:t>車用電子</a:t>
            </a:r>
            <a:r>
              <a:rPr lang="en-US" altLang="zh-TW" b="1" dirty="0" smtClean="0">
                <a:latin typeface="Times New Roman" pitchFamily="18" charset="0"/>
                <a:ea typeface="標楷體" pitchFamily="65" charset="-120"/>
                <a:cs typeface="Times New Roman" pitchFamily="18" charset="0"/>
              </a:rPr>
              <a:t/>
            </a:r>
            <a:br>
              <a:rPr lang="en-US" altLang="zh-TW" b="1" dirty="0" smtClean="0">
                <a:latin typeface="Times New Roman" pitchFamily="18" charset="0"/>
                <a:ea typeface="標楷體" pitchFamily="65" charset="-120"/>
                <a:cs typeface="Times New Roman" pitchFamily="18" charset="0"/>
              </a:rPr>
            </a:br>
            <a:r>
              <a:rPr lang="zh-TW" altLang="en-US" b="1" dirty="0" smtClean="0">
                <a:latin typeface="Times New Roman" pitchFamily="18" charset="0"/>
                <a:ea typeface="標楷體" pitchFamily="65" charset="-120"/>
                <a:cs typeface="Times New Roman" pitchFamily="18" charset="0"/>
              </a:rPr>
              <a:t>與</a:t>
            </a:r>
            <a:r>
              <a:rPr lang="en-US" altLang="zh-TW" b="1" dirty="0" smtClean="0">
                <a:latin typeface="Times New Roman" pitchFamily="18" charset="0"/>
                <a:ea typeface="標楷體" pitchFamily="65" charset="-120"/>
                <a:cs typeface="Times New Roman" pitchFamily="18" charset="0"/>
              </a:rPr>
              <a:t>QFN</a:t>
            </a:r>
            <a:r>
              <a:rPr lang="zh-TW" altLang="en-US" b="1" dirty="0" smtClean="0">
                <a:latin typeface="Times New Roman" pitchFamily="18" charset="0"/>
                <a:ea typeface="標楷體" pitchFamily="65" charset="-120"/>
                <a:cs typeface="Times New Roman" pitchFamily="18" charset="0"/>
              </a:rPr>
              <a:t> </a:t>
            </a:r>
            <a:r>
              <a:rPr lang="en-US" altLang="zh-TW" b="1" dirty="0" err="1" smtClean="0">
                <a:latin typeface="Times New Roman" pitchFamily="18" charset="0"/>
                <a:ea typeface="標楷體" pitchFamily="65" charset="-120"/>
                <a:cs typeface="Times New Roman" pitchFamily="18" charset="0"/>
              </a:rPr>
              <a:t>Wettable</a:t>
            </a:r>
            <a:r>
              <a:rPr lang="en-US" altLang="zh-TW" b="1" dirty="0" smtClean="0">
                <a:latin typeface="Times New Roman" pitchFamily="18" charset="0"/>
                <a:ea typeface="標楷體" pitchFamily="65" charset="-120"/>
                <a:cs typeface="Times New Roman" pitchFamily="18" charset="0"/>
              </a:rPr>
              <a:t> Flank</a:t>
            </a:r>
            <a:r>
              <a:rPr lang="zh-TW" altLang="en-US" b="1" dirty="0" smtClean="0">
                <a:latin typeface="Times New Roman" pitchFamily="18" charset="0"/>
                <a:ea typeface="標楷體" pitchFamily="65" charset="-120"/>
                <a:cs typeface="Times New Roman" pitchFamily="18" charset="0"/>
              </a:rPr>
              <a:t>封裝</a:t>
            </a:r>
            <a:endParaRPr lang="zh-TW" altLang="en-US" b="1"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15</a:t>
            </a:fld>
            <a:endParaRPr lang="zh-TW" altLang="en-US"/>
          </a:p>
        </p:txBody>
      </p:sp>
      <p:pic>
        <p:nvPicPr>
          <p:cNvPr id="6"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1215" y="0"/>
            <a:ext cx="8229600" cy="1143000"/>
          </a:xfrm>
        </p:spPr>
        <p:txBody>
          <a:bodyPr>
            <a:normAutofit/>
          </a:bodyPr>
          <a:lstStyle/>
          <a:p>
            <a:pPr algn="l"/>
            <a:r>
              <a:rPr lang="zh-TW" altLang="en-US" sz="3200" b="1" dirty="0" smtClean="0">
                <a:latin typeface="Times New Roman" pitchFamily="18" charset="0"/>
                <a:ea typeface="標楷體" pitchFamily="65" charset="-120"/>
                <a:cs typeface="Times New Roman" pitchFamily="18" charset="0"/>
              </a:rPr>
              <a:t>車用電子與</a:t>
            </a:r>
            <a:r>
              <a:rPr lang="en-US" altLang="zh-TW" sz="3200" b="1" dirty="0" smtClean="0">
                <a:latin typeface="Times New Roman" pitchFamily="18" charset="0"/>
                <a:ea typeface="標楷體" pitchFamily="65" charset="-120"/>
                <a:cs typeface="Times New Roman" pitchFamily="18" charset="0"/>
              </a:rPr>
              <a:t>QFN</a:t>
            </a:r>
            <a:r>
              <a:rPr lang="zh-TW" altLang="en-US" sz="3200" b="1" dirty="0" smtClean="0">
                <a:latin typeface="Times New Roman" pitchFamily="18" charset="0"/>
                <a:ea typeface="標楷體" pitchFamily="65" charset="-120"/>
                <a:cs typeface="Times New Roman" pitchFamily="18" charset="0"/>
              </a:rPr>
              <a:t> </a:t>
            </a:r>
            <a:r>
              <a:rPr lang="en-US" altLang="zh-TW" sz="3200" b="1" dirty="0" err="1" smtClean="0">
                <a:latin typeface="Times New Roman" pitchFamily="18" charset="0"/>
                <a:ea typeface="標楷體" pitchFamily="65" charset="-120"/>
                <a:cs typeface="Times New Roman" pitchFamily="18" charset="0"/>
              </a:rPr>
              <a:t>Wettable</a:t>
            </a:r>
            <a:r>
              <a:rPr lang="en-US" altLang="zh-TW" sz="3200" b="1" dirty="0" smtClean="0">
                <a:latin typeface="Times New Roman" pitchFamily="18" charset="0"/>
                <a:ea typeface="標楷體" pitchFamily="65" charset="-120"/>
                <a:cs typeface="Times New Roman" pitchFamily="18" charset="0"/>
              </a:rPr>
              <a:t> Flank</a:t>
            </a:r>
            <a:r>
              <a:rPr lang="zh-TW" altLang="en-US" sz="3200" b="1" dirty="0" smtClean="0">
                <a:latin typeface="Times New Roman" pitchFamily="18" charset="0"/>
                <a:ea typeface="標楷體" pitchFamily="65" charset="-120"/>
                <a:cs typeface="Times New Roman" pitchFamily="18" charset="0"/>
              </a:rPr>
              <a:t>封裝</a:t>
            </a:r>
            <a:endParaRPr lang="zh-TW" altLang="en-US" sz="3200" b="1" dirty="0">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a:xfrm>
            <a:off x="323528" y="5085184"/>
            <a:ext cx="8532440" cy="1224136"/>
          </a:xfrm>
        </p:spPr>
        <p:txBody>
          <a:bodyPr>
            <a:noAutofit/>
          </a:bodyPr>
          <a:lstStyle/>
          <a:p>
            <a:r>
              <a:rPr lang="zh-TW" altLang="en-US" sz="2000" dirty="0" smtClean="0">
                <a:latin typeface="標楷體" pitchFamily="65" charset="-120"/>
                <a:ea typeface="標楷體" pitchFamily="65" charset="-120"/>
              </a:rPr>
              <a:t>車用</a:t>
            </a:r>
            <a:r>
              <a:rPr lang="en-US" altLang="zh-TW" sz="2000" dirty="0" smtClean="0">
                <a:latin typeface="標楷體" pitchFamily="65" charset="-120"/>
                <a:ea typeface="標楷體" pitchFamily="65" charset="-120"/>
              </a:rPr>
              <a:t>IC</a:t>
            </a:r>
            <a:r>
              <a:rPr lang="zh-TW" altLang="en-US" sz="2000" dirty="0" smtClean="0">
                <a:latin typeface="標楷體" pitchFamily="65" charset="-120"/>
                <a:ea typeface="標楷體" pitchFamily="65" charset="-120"/>
              </a:rPr>
              <a:t>大致上可分為微控制器</a:t>
            </a:r>
            <a:r>
              <a:rPr lang="en-US" altLang="zh-TW" sz="2000" dirty="0" smtClean="0">
                <a:latin typeface="標楷體" pitchFamily="65" charset="-120"/>
                <a:ea typeface="標楷體" pitchFamily="65" charset="-120"/>
              </a:rPr>
              <a:t>(MCU)</a:t>
            </a:r>
            <a:r>
              <a:rPr lang="zh-TW" altLang="en-US" sz="2000" dirty="0" smtClean="0">
                <a:latin typeface="標楷體" pitchFamily="65" charset="-120"/>
                <a:ea typeface="標楷體" pitchFamily="65" charset="-120"/>
              </a:rPr>
              <a:t>、特定應用標準產品</a:t>
            </a:r>
            <a:r>
              <a:rPr lang="en-US" altLang="zh-TW" sz="2000" dirty="0" smtClean="0">
                <a:latin typeface="標楷體" pitchFamily="65" charset="-120"/>
                <a:ea typeface="標楷體" pitchFamily="65" charset="-120"/>
              </a:rPr>
              <a:t>(ASSP)</a:t>
            </a:r>
            <a:r>
              <a:rPr lang="en-US" altLang="zh-TW" sz="2000" dirty="0">
                <a:latin typeface="標楷體" pitchFamily="65" charset="-120"/>
                <a:ea typeface="標楷體" pitchFamily="65" charset="-120"/>
              </a:rPr>
              <a:t>/</a:t>
            </a:r>
            <a:r>
              <a:rPr lang="zh-TW" altLang="en-US" sz="2000" dirty="0" smtClean="0">
                <a:latin typeface="標楷體" pitchFamily="65" charset="-120"/>
                <a:ea typeface="標楷體" pitchFamily="65" charset="-120"/>
              </a:rPr>
              <a:t>特定應用積體電路</a:t>
            </a:r>
            <a:r>
              <a:rPr lang="en-US" altLang="zh-TW" sz="2000" dirty="0" smtClean="0">
                <a:latin typeface="標楷體" pitchFamily="65" charset="-120"/>
                <a:ea typeface="標楷體" pitchFamily="65" charset="-120"/>
              </a:rPr>
              <a:t>(ASIC)</a:t>
            </a:r>
            <a:r>
              <a:rPr lang="zh-TW" altLang="en-US" sz="2000" dirty="0" smtClean="0">
                <a:latin typeface="標楷體" pitchFamily="65" charset="-120"/>
                <a:ea typeface="標楷體" pitchFamily="65" charset="-120"/>
              </a:rPr>
              <a:t>、類比</a:t>
            </a:r>
            <a:r>
              <a:rPr lang="en-US" altLang="zh-TW" sz="2000" dirty="0" smtClean="0">
                <a:latin typeface="標楷體" pitchFamily="65" charset="-120"/>
                <a:ea typeface="標楷體" pitchFamily="65" charset="-120"/>
              </a:rPr>
              <a:t>(Analog)</a:t>
            </a:r>
            <a:r>
              <a:rPr lang="zh-TW" altLang="en-US" sz="2000" dirty="0" smtClean="0">
                <a:latin typeface="標楷體" pitchFamily="65" charset="-120"/>
                <a:ea typeface="標楷體" pitchFamily="65" charset="-120"/>
              </a:rPr>
              <a:t>、功率電晶體</a:t>
            </a:r>
            <a:r>
              <a:rPr lang="en-US" altLang="zh-TW" sz="2000" dirty="0" smtClean="0">
                <a:latin typeface="標楷體" pitchFamily="65" charset="-120"/>
                <a:ea typeface="標楷體" pitchFamily="65" charset="-120"/>
              </a:rPr>
              <a:t>(Transistor)</a:t>
            </a:r>
            <a:r>
              <a:rPr lang="zh-TW" altLang="en-US" sz="2000" dirty="0" smtClean="0">
                <a:latin typeface="標楷體" pitchFamily="65" charset="-120"/>
                <a:ea typeface="標楷體" pitchFamily="65" charset="-120"/>
              </a:rPr>
              <a:t>、感測器</a:t>
            </a:r>
            <a:r>
              <a:rPr lang="en-US" altLang="zh-TW" sz="2000" dirty="0" smtClean="0">
                <a:latin typeface="標楷體" pitchFamily="65" charset="-120"/>
                <a:ea typeface="標楷體" pitchFamily="65" charset="-120"/>
              </a:rPr>
              <a:t>(Sensor)</a:t>
            </a:r>
            <a:r>
              <a:rPr lang="zh-TW" altLang="en-US" sz="2000" dirty="0" smtClean="0">
                <a:latin typeface="標楷體" pitchFamily="65" charset="-120"/>
                <a:ea typeface="標楷體" pitchFamily="65" charset="-120"/>
              </a:rPr>
              <a:t>等。</a:t>
            </a:r>
            <a:r>
              <a:rPr lang="en-US" altLang="zh-TW" sz="2000" b="1" dirty="0" smtClean="0">
                <a:solidFill>
                  <a:srgbClr val="FF0000"/>
                </a:solidFill>
                <a:latin typeface="標楷體" pitchFamily="65" charset="-120"/>
                <a:ea typeface="標楷體" pitchFamily="65" charset="-120"/>
              </a:rPr>
              <a:t>(</a:t>
            </a:r>
            <a:r>
              <a:rPr lang="zh-TW" altLang="en-US" sz="2000" b="1" dirty="0">
                <a:solidFill>
                  <a:srgbClr val="FF0000"/>
                </a:solidFill>
                <a:latin typeface="標楷體" pitchFamily="65" charset="-120"/>
                <a:ea typeface="標楷體" pitchFamily="65" charset="-120"/>
              </a:rPr>
              <a:t>車用半導體年</a:t>
            </a:r>
            <a:r>
              <a:rPr lang="zh-TW" altLang="en-US" sz="2000" b="1" dirty="0" smtClean="0">
                <a:solidFill>
                  <a:srgbClr val="FF0000"/>
                </a:solidFill>
                <a:latin typeface="標楷體" pitchFamily="65" charset="-120"/>
                <a:ea typeface="標楷體" pitchFamily="65" charset="-120"/>
              </a:rPr>
              <a:t>產值逾</a:t>
            </a:r>
            <a:r>
              <a:rPr lang="en-US" altLang="zh-TW" sz="2000" b="1" dirty="0" smtClean="0">
                <a:solidFill>
                  <a:srgbClr val="FF0000"/>
                </a:solidFill>
                <a:latin typeface="標楷體" pitchFamily="65" charset="-120"/>
                <a:ea typeface="標楷體" pitchFamily="65" charset="-120"/>
              </a:rPr>
              <a:t>300</a:t>
            </a:r>
            <a:r>
              <a:rPr lang="zh-TW" altLang="en-US" sz="2000" b="1" dirty="0" smtClean="0">
                <a:solidFill>
                  <a:srgbClr val="FF0000"/>
                </a:solidFill>
                <a:latin typeface="標楷體" pitchFamily="65" charset="-120"/>
                <a:ea typeface="標楷體" pitchFamily="65" charset="-120"/>
              </a:rPr>
              <a:t>億美元</a:t>
            </a:r>
            <a:r>
              <a:rPr lang="en-US" altLang="zh-TW" sz="2000" b="1" dirty="0" smtClean="0">
                <a:solidFill>
                  <a:srgbClr val="FF0000"/>
                </a:solidFill>
                <a:latin typeface="標楷體" pitchFamily="65" charset="-120"/>
                <a:ea typeface="標楷體" pitchFamily="65" charset="-120"/>
              </a:rPr>
              <a:t>)</a:t>
            </a:r>
            <a:endParaRPr lang="zh-TW" altLang="en-US" sz="2000" b="1" dirty="0">
              <a:solidFill>
                <a:srgbClr val="FF0000"/>
              </a:solidFill>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16</a:t>
            </a:fld>
            <a:endParaRPr lang="zh-TW" altLang="en-US"/>
          </a:p>
        </p:txBody>
      </p:sp>
      <p:pic>
        <p:nvPicPr>
          <p:cNvPr id="40962" name="Picture 2"/>
          <p:cNvPicPr>
            <a:picLocks noChangeAspect="1" noChangeArrowheads="1"/>
          </p:cNvPicPr>
          <p:nvPr/>
        </p:nvPicPr>
        <p:blipFill>
          <a:blip r:embed="rId2" cstate="print"/>
          <a:srcRect/>
          <a:stretch>
            <a:fillRect/>
          </a:stretch>
        </p:blipFill>
        <p:spPr bwMode="auto">
          <a:xfrm>
            <a:off x="323528" y="1124744"/>
            <a:ext cx="8388424" cy="3657442"/>
          </a:xfrm>
          <a:prstGeom prst="rect">
            <a:avLst/>
          </a:prstGeom>
          <a:noFill/>
          <a:ln w="9525">
            <a:noFill/>
            <a:miter lim="800000"/>
            <a:headEnd/>
            <a:tailEnd/>
          </a:ln>
        </p:spPr>
      </p:pic>
      <p:pic>
        <p:nvPicPr>
          <p:cNvPr id="6" name="圖片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288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8229600" cy="562074"/>
          </a:xfrm>
        </p:spPr>
        <p:txBody>
          <a:bodyPr>
            <a:normAutofit/>
          </a:bodyPr>
          <a:lstStyle/>
          <a:p>
            <a:pPr algn="l"/>
            <a:r>
              <a:rPr lang="zh-TW" altLang="en-US" sz="2800" b="1" dirty="0" smtClean="0">
                <a:solidFill>
                  <a:srgbClr val="002060"/>
                </a:solidFill>
                <a:latin typeface="標楷體" pitchFamily="65" charset="-120"/>
                <a:ea typeface="標楷體" pitchFamily="65" charset="-120"/>
              </a:rPr>
              <a:t>車用電子特性</a:t>
            </a:r>
            <a:endParaRPr lang="zh-TW" altLang="en-US" sz="2800" b="1" dirty="0">
              <a:solidFill>
                <a:srgbClr val="002060"/>
              </a:solidFill>
              <a:latin typeface="標楷體" pitchFamily="65" charset="-120"/>
              <a:ea typeface="標楷體" pitchFamily="65" charset="-120"/>
            </a:endParaRPr>
          </a:p>
        </p:txBody>
      </p:sp>
      <p:sp>
        <p:nvSpPr>
          <p:cNvPr id="3" name="內容版面配置區 2"/>
          <p:cNvSpPr>
            <a:spLocks noGrp="1"/>
          </p:cNvSpPr>
          <p:nvPr>
            <p:ph idx="1"/>
          </p:nvPr>
        </p:nvSpPr>
        <p:spPr>
          <a:xfrm>
            <a:off x="755576" y="1340768"/>
            <a:ext cx="7560840" cy="4713387"/>
          </a:xfrm>
        </p:spPr>
        <p:txBody>
          <a:bodyPr>
            <a:normAutofit/>
          </a:bodyPr>
          <a:lstStyle/>
          <a:p>
            <a:r>
              <a:rPr lang="zh-TW" altLang="en-US" sz="2400" dirty="0">
                <a:latin typeface="標楷體" pitchFamily="65" charset="-120"/>
                <a:ea typeface="標楷體" pitchFamily="65" charset="-120"/>
              </a:rPr>
              <a:t>車用</a:t>
            </a:r>
            <a:r>
              <a:rPr lang="zh-TW" altLang="en-US" sz="2400" dirty="0" smtClean="0">
                <a:latin typeface="標楷體" pitchFamily="65" charset="-120"/>
                <a:ea typeface="標楷體" pitchFamily="65" charset="-120"/>
              </a:rPr>
              <a:t>電子特別要求電子元件的</a:t>
            </a:r>
            <a:r>
              <a:rPr lang="zh-TW" altLang="en-US" sz="2400" dirty="0">
                <a:latin typeface="標楷體" pitchFamily="65" charset="-120"/>
                <a:ea typeface="標楷體" pitchFamily="65" charset="-120"/>
              </a:rPr>
              <a:t>抗候能力，尤其是抗高溫的需求通常會優先於性能與功</a:t>
            </a:r>
            <a:r>
              <a:rPr lang="zh-TW" altLang="en-US" sz="2400" dirty="0" smtClean="0">
                <a:latin typeface="標楷體" pitchFamily="65" charset="-120"/>
                <a:ea typeface="標楷體" pitchFamily="65" charset="-120"/>
              </a:rPr>
              <a:t>耗的要求。</a:t>
            </a:r>
            <a:endParaRPr lang="en-US" altLang="zh-TW" sz="2400" dirty="0" smtClean="0">
              <a:latin typeface="標楷體" pitchFamily="65" charset="-120"/>
              <a:ea typeface="標楷體" pitchFamily="65" charset="-120"/>
            </a:endParaRPr>
          </a:p>
          <a:p>
            <a:endParaRPr lang="en-US" altLang="zh-TW" sz="2400" dirty="0">
              <a:latin typeface="標楷體" pitchFamily="65" charset="-120"/>
              <a:ea typeface="標楷體" pitchFamily="65" charset="-120"/>
            </a:endParaRPr>
          </a:p>
          <a:p>
            <a:r>
              <a:rPr lang="zh-TW" altLang="en-US" sz="2400" dirty="0" smtClean="0">
                <a:latin typeface="標楷體" pitchFamily="65" charset="-120"/>
                <a:ea typeface="標楷體" pitchFamily="65" charset="-120"/>
              </a:rPr>
              <a:t>除了高溫環境外，電子元件還會面臨衝擊</a:t>
            </a:r>
            <a:r>
              <a:rPr lang="zh-TW" altLang="en-US" sz="2400" dirty="0">
                <a:latin typeface="標楷體" pitchFamily="65" charset="-120"/>
                <a:ea typeface="標楷體" pitchFamily="65" charset="-120"/>
              </a:rPr>
              <a:t>與環境震動</a:t>
            </a:r>
            <a:r>
              <a:rPr lang="zh-TW" altLang="en-US" sz="2400" dirty="0" smtClean="0">
                <a:latin typeface="標楷體" pitchFamily="65" charset="-120"/>
                <a:ea typeface="標楷體" pitchFamily="65" charset="-120"/>
              </a:rPr>
              <a:t>等惡劣情況，故封裝設計必須利用</a:t>
            </a:r>
            <a:r>
              <a:rPr lang="zh-TW" altLang="en-US" sz="2400" dirty="0">
                <a:latin typeface="標楷體" pitchFamily="65" charset="-120"/>
                <a:ea typeface="標楷體" pitchFamily="65" charset="-120"/>
              </a:rPr>
              <a:t>相對穩固</a:t>
            </a:r>
            <a:r>
              <a:rPr lang="zh-TW" altLang="en-US" sz="2400" dirty="0" smtClean="0">
                <a:latin typeface="標楷體" pitchFamily="65" charset="-120"/>
                <a:ea typeface="標楷體" pitchFamily="65" charset="-120"/>
              </a:rPr>
              <a:t>的引腳設計與焊接面，來強化</a:t>
            </a:r>
            <a:r>
              <a:rPr lang="zh-TW" altLang="en-US" sz="2400" dirty="0">
                <a:latin typeface="標楷體" pitchFamily="65" charset="-120"/>
                <a:ea typeface="標楷體" pitchFamily="65" charset="-120"/>
              </a:rPr>
              <a:t>元件</a:t>
            </a:r>
            <a:r>
              <a:rPr lang="zh-TW" altLang="en-US" sz="2400" dirty="0" smtClean="0">
                <a:latin typeface="標楷體" pitchFamily="65" charset="-120"/>
                <a:ea typeface="標楷體" pitchFamily="65" charset="-120"/>
              </a:rPr>
              <a:t>在</a:t>
            </a:r>
            <a:r>
              <a:rPr lang="en-US" altLang="zh-TW" sz="2400" dirty="0" smtClean="0">
                <a:latin typeface="標楷體" pitchFamily="65" charset="-120"/>
                <a:ea typeface="標楷體" pitchFamily="65" charset="-120"/>
              </a:rPr>
              <a:t>PCB</a:t>
            </a:r>
            <a:r>
              <a:rPr lang="zh-TW" altLang="en-US" sz="2400" dirty="0" smtClean="0">
                <a:latin typeface="標楷體" pitchFamily="65" charset="-120"/>
                <a:ea typeface="標楷體" pitchFamily="65" charset="-120"/>
              </a:rPr>
              <a:t>上的穩固程度。</a:t>
            </a:r>
            <a:endParaRPr lang="en-US" altLang="zh-TW" sz="2400" dirty="0" smtClean="0">
              <a:latin typeface="標楷體" pitchFamily="65" charset="-120"/>
              <a:ea typeface="標楷體" pitchFamily="65" charset="-120"/>
            </a:endParaRPr>
          </a:p>
          <a:p>
            <a:endParaRPr lang="en-US" altLang="zh-TW" sz="2400" dirty="0">
              <a:latin typeface="標楷體" pitchFamily="65" charset="-120"/>
              <a:ea typeface="標楷體" pitchFamily="65" charset="-120"/>
            </a:endParaRPr>
          </a:p>
          <a:p>
            <a:r>
              <a:rPr lang="zh-TW" altLang="en-US" sz="2400" b="1" dirty="0" smtClean="0">
                <a:latin typeface="標楷體" pitchFamily="65" charset="-120"/>
                <a:ea typeface="標楷體" pitchFamily="65" charset="-120"/>
              </a:rPr>
              <a:t>為確保焊接點有效焊接</a:t>
            </a:r>
            <a:r>
              <a:rPr lang="zh-TW" altLang="en-US" sz="2400" b="1" dirty="0">
                <a:latin typeface="標楷體" pitchFamily="65" charset="-120"/>
                <a:ea typeface="標楷體" pitchFamily="65" charset="-120"/>
              </a:rPr>
              <a:t>，車用電子對導線架的要求為「必須以</a:t>
            </a:r>
            <a:r>
              <a:rPr lang="zh-TW" altLang="en-US" sz="2400" b="1" dirty="0">
                <a:solidFill>
                  <a:srgbClr val="FF0000"/>
                </a:solidFill>
                <a:latin typeface="標楷體" pitchFamily="65" charset="-120"/>
                <a:ea typeface="標楷體" pitchFamily="65" charset="-120"/>
              </a:rPr>
              <a:t>視覺觀察</a:t>
            </a:r>
            <a:r>
              <a:rPr lang="zh-TW" altLang="en-US" sz="2400" b="1" dirty="0">
                <a:latin typeface="標楷體" pitchFamily="65" charset="-120"/>
                <a:ea typeface="標楷體" pitchFamily="65" charset="-120"/>
              </a:rPr>
              <a:t>或</a:t>
            </a:r>
            <a:r>
              <a:rPr lang="zh-TW" altLang="en-US" sz="2400" b="1" dirty="0">
                <a:solidFill>
                  <a:srgbClr val="FF0000"/>
                </a:solidFill>
                <a:latin typeface="標楷體" pitchFamily="65" charset="-120"/>
                <a:ea typeface="標楷體" pitchFamily="65" charset="-120"/>
              </a:rPr>
              <a:t>自動化光學檢測</a:t>
            </a:r>
            <a:r>
              <a:rPr lang="zh-TW" altLang="en-US" sz="2400" b="1" dirty="0">
                <a:latin typeface="標楷體" pitchFamily="65" charset="-120"/>
                <a:ea typeface="標楷體" pitchFamily="65" charset="-120"/>
              </a:rPr>
              <a:t>」來</a:t>
            </a:r>
            <a:r>
              <a:rPr lang="zh-TW" altLang="en-US" sz="2400" b="1" dirty="0" smtClean="0">
                <a:latin typeface="標楷體" pitchFamily="65" charset="-120"/>
                <a:ea typeface="標楷體" pitchFamily="65" charset="-120"/>
              </a:rPr>
              <a:t>確定是否為有效焊接。</a:t>
            </a:r>
            <a:endParaRPr lang="en-US" altLang="zh-TW" sz="2400" b="1" dirty="0" smtClean="0">
              <a:latin typeface="標楷體" pitchFamily="65" charset="-120"/>
              <a:ea typeface="標楷體" pitchFamily="65" charset="-120"/>
            </a:endParaRPr>
          </a:p>
          <a:p>
            <a:endParaRPr lang="en-US" altLang="zh-TW" sz="2400" dirty="0">
              <a:latin typeface="標楷體" pitchFamily="65" charset="-120"/>
              <a:ea typeface="標楷體" pitchFamily="65" charset="-120"/>
            </a:endParaRPr>
          </a:p>
          <a:p>
            <a:endParaRPr lang="zh-TW" altLang="en-US" sz="2400"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17</a:t>
            </a:fld>
            <a:endParaRPr lang="zh-TW" altLang="en-US"/>
          </a:p>
        </p:txBody>
      </p:sp>
      <p:pic>
        <p:nvPicPr>
          <p:cNvPr id="5"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5226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16632"/>
            <a:ext cx="8229600" cy="1143000"/>
          </a:xfrm>
        </p:spPr>
        <p:txBody>
          <a:bodyPr>
            <a:normAutofit/>
          </a:bodyPr>
          <a:lstStyle/>
          <a:p>
            <a:pPr algn="l"/>
            <a:r>
              <a:rPr lang="en-US" altLang="zh-TW" sz="2800" b="1" dirty="0" smtClean="0">
                <a:solidFill>
                  <a:srgbClr val="002060"/>
                </a:solidFill>
                <a:latin typeface="Times New Roman" pitchFamily="18" charset="0"/>
                <a:ea typeface="標楷體" pitchFamily="65" charset="-120"/>
                <a:cs typeface="Times New Roman" pitchFamily="18" charset="0"/>
              </a:rPr>
              <a:t>QFN(</a:t>
            </a:r>
            <a:r>
              <a:rPr lang="zh-TW" altLang="en-US" sz="2800" b="1" dirty="0" smtClean="0">
                <a:solidFill>
                  <a:srgbClr val="002060"/>
                </a:solidFill>
                <a:latin typeface="Times New Roman" pitchFamily="18" charset="0"/>
                <a:ea typeface="標楷體" pitchFamily="65" charset="-120"/>
                <a:cs typeface="Times New Roman" pitchFamily="18" charset="0"/>
              </a:rPr>
              <a:t>四邊</a:t>
            </a:r>
            <a:r>
              <a:rPr lang="zh-TW" altLang="en-US" sz="2800" b="1" dirty="0">
                <a:solidFill>
                  <a:srgbClr val="002060"/>
                </a:solidFill>
                <a:latin typeface="Times New Roman" pitchFamily="18" charset="0"/>
                <a:ea typeface="標楷體" pitchFamily="65" charset="-120"/>
                <a:cs typeface="Times New Roman" pitchFamily="18" charset="0"/>
              </a:rPr>
              <a:t>扁平無接腳</a:t>
            </a:r>
            <a:r>
              <a:rPr lang="en-US" altLang="zh-TW" sz="2800" b="1" dirty="0">
                <a:solidFill>
                  <a:srgbClr val="002060"/>
                </a:solidFill>
                <a:latin typeface="Times New Roman" pitchFamily="18" charset="0"/>
                <a:ea typeface="標楷體" pitchFamily="65" charset="-120"/>
                <a:cs typeface="Times New Roman" pitchFamily="18" charset="0"/>
              </a:rPr>
              <a:t>(Quad Flat No Lead))</a:t>
            </a:r>
            <a:endParaRPr lang="zh-TW" altLang="en-US" sz="2800" b="1" dirty="0">
              <a:solidFill>
                <a:srgbClr val="002060"/>
              </a:solidFill>
              <a:latin typeface="Times New Roman" pitchFamily="18" charset="0"/>
              <a:ea typeface="標楷體" pitchFamily="65" charset="-120"/>
              <a:cs typeface="Times New Roman" pitchFamily="18" charset="0"/>
            </a:endParaRPr>
          </a:p>
        </p:txBody>
      </p:sp>
      <p:sp>
        <p:nvSpPr>
          <p:cNvPr id="3" name="內容版面配置區 2"/>
          <p:cNvSpPr>
            <a:spLocks noGrp="1"/>
          </p:cNvSpPr>
          <p:nvPr>
            <p:ph idx="1"/>
          </p:nvPr>
        </p:nvSpPr>
        <p:spPr>
          <a:xfrm>
            <a:off x="395536" y="1196752"/>
            <a:ext cx="8229600" cy="4752528"/>
          </a:xfrm>
        </p:spPr>
        <p:txBody>
          <a:bodyPr>
            <a:normAutofit/>
          </a:bodyPr>
          <a:lstStyle/>
          <a:p>
            <a:r>
              <a:rPr lang="en-US" altLang="zh-TW" sz="2400" dirty="0" smtClean="0">
                <a:latin typeface="Times New Roman" pitchFamily="18" charset="0"/>
                <a:ea typeface="標楷體" pitchFamily="65" charset="-120"/>
                <a:cs typeface="Times New Roman" pitchFamily="18" charset="0"/>
              </a:rPr>
              <a:t>QFN</a:t>
            </a:r>
            <a:r>
              <a:rPr lang="zh-TW" altLang="en-US" sz="2400" dirty="0">
                <a:latin typeface="Times New Roman" pitchFamily="18" charset="0"/>
                <a:ea typeface="標楷體" pitchFamily="65" charset="-120"/>
                <a:cs typeface="Times New Roman" pitchFamily="18" charset="0"/>
              </a:rPr>
              <a:t>體積小</a:t>
            </a:r>
            <a:r>
              <a:rPr lang="zh-TW" altLang="en-US" sz="2400" dirty="0" smtClean="0">
                <a:latin typeface="Times New Roman" pitchFamily="18" charset="0"/>
                <a:ea typeface="標楷體" pitchFamily="65" charset="-120"/>
                <a:cs typeface="Times New Roman" pitchFamily="18" charset="0"/>
              </a:rPr>
              <a:t>，類似</a:t>
            </a:r>
            <a:r>
              <a:rPr lang="en-US" altLang="zh-TW" sz="2400" dirty="0" smtClean="0">
                <a:latin typeface="Times New Roman" pitchFamily="18" charset="0"/>
                <a:ea typeface="標楷體" pitchFamily="65" charset="-120"/>
                <a:cs typeface="Times New Roman" pitchFamily="18" charset="0"/>
              </a:rPr>
              <a:t>CSP(Chip </a:t>
            </a:r>
            <a:r>
              <a:rPr lang="en-US" altLang="zh-TW" sz="2400" dirty="0">
                <a:latin typeface="Times New Roman" pitchFamily="18" charset="0"/>
                <a:ea typeface="標楷體" pitchFamily="65" charset="-120"/>
                <a:cs typeface="Times New Roman" pitchFamily="18" charset="0"/>
              </a:rPr>
              <a:t>Scale Package)</a:t>
            </a:r>
            <a:r>
              <a:rPr lang="zh-TW" altLang="en-US" sz="2400" dirty="0" smtClean="0">
                <a:latin typeface="Times New Roman" pitchFamily="18" charset="0"/>
                <a:ea typeface="標楷體" pitchFamily="65" charset="-120"/>
                <a:cs typeface="Times New Roman" pitchFamily="18" charset="0"/>
              </a:rPr>
              <a:t>封裝型態，且成本相對</a:t>
            </a:r>
            <a:r>
              <a:rPr lang="zh-TW" altLang="en-US" sz="2400" dirty="0">
                <a:latin typeface="Times New Roman" pitchFamily="18" charset="0"/>
                <a:ea typeface="標楷體" pitchFamily="65" charset="-120"/>
                <a:cs typeface="Times New Roman" pitchFamily="18" charset="0"/>
              </a:rPr>
              <a:t>便宜</a:t>
            </a:r>
            <a:r>
              <a:rPr lang="zh-TW" altLang="en-US" sz="2400" dirty="0" smtClean="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並具有</a:t>
            </a:r>
            <a:r>
              <a:rPr lang="zh-TW" altLang="en-US" sz="2400" dirty="0" smtClean="0">
                <a:latin typeface="Times New Roman" pitchFamily="18" charset="0"/>
                <a:ea typeface="標楷體" pitchFamily="65" charset="-120"/>
                <a:cs typeface="Times New Roman" pitchFamily="18" charset="0"/>
              </a:rPr>
              <a:t>降低熱阻的特性，又因為不需要從四邊引出接腳，所以電性效能極佳，非常適用於中、低腳數的</a:t>
            </a:r>
            <a:r>
              <a:rPr lang="zh-TW" altLang="en-US" sz="2400" dirty="0">
                <a:latin typeface="Times New Roman" pitchFamily="18" charset="0"/>
                <a:ea typeface="標楷體" pitchFamily="65" charset="-120"/>
                <a:cs typeface="Times New Roman" pitchFamily="18" charset="0"/>
              </a:rPr>
              <a:t>高</a:t>
            </a:r>
            <a:r>
              <a:rPr lang="zh-TW" altLang="en-US" sz="2400" dirty="0" smtClean="0">
                <a:latin typeface="Times New Roman" pitchFamily="18" charset="0"/>
                <a:ea typeface="標楷體" pitchFamily="65" charset="-120"/>
                <a:cs typeface="Times New Roman" pitchFamily="18" charset="0"/>
              </a:rPr>
              <a:t>發熱、高速</a:t>
            </a:r>
            <a:r>
              <a:rPr lang="en-US" altLang="zh-TW" sz="2400" dirty="0" smtClean="0">
                <a:latin typeface="Times New Roman" pitchFamily="18" charset="0"/>
                <a:ea typeface="標楷體" pitchFamily="65" charset="-120"/>
                <a:cs typeface="Times New Roman" pitchFamily="18" charset="0"/>
              </a:rPr>
              <a:t>/</a:t>
            </a:r>
            <a:r>
              <a:rPr lang="zh-TW" altLang="en-US" sz="2400" dirty="0" smtClean="0">
                <a:latin typeface="Times New Roman" pitchFamily="18" charset="0"/>
                <a:ea typeface="標楷體" pitchFamily="65" charset="-120"/>
                <a:cs typeface="Times New Roman" pitchFamily="18" charset="0"/>
              </a:rPr>
              <a:t>高頻系統產品。</a:t>
            </a:r>
            <a:endParaRPr lang="en-US" altLang="zh-TW" sz="2400" dirty="0" smtClean="0">
              <a:latin typeface="Times New Roman" pitchFamily="18" charset="0"/>
              <a:ea typeface="標楷體" pitchFamily="65" charset="-120"/>
              <a:cs typeface="Times New Roman" pitchFamily="18" charset="0"/>
            </a:endParaRPr>
          </a:p>
          <a:p>
            <a:endParaRPr lang="en-US" altLang="zh-TW" sz="2400" dirty="0" smtClean="0">
              <a:latin typeface="Times New Roman" pitchFamily="18" charset="0"/>
              <a:ea typeface="標楷體" pitchFamily="65" charset="-120"/>
              <a:cs typeface="Times New Roman" pitchFamily="18" charset="0"/>
            </a:endParaRPr>
          </a:p>
          <a:p>
            <a:r>
              <a:rPr lang="zh-TW" altLang="en-US" sz="2400" dirty="0" smtClean="0">
                <a:latin typeface="Times New Roman" pitchFamily="18" charset="0"/>
                <a:ea typeface="標楷體" pitchFamily="65" charset="-120"/>
                <a:cs typeface="Times New Roman" pitchFamily="18" charset="0"/>
              </a:rPr>
              <a:t>焊接特性：</a:t>
            </a:r>
            <a:r>
              <a:rPr lang="en-US" altLang="zh-TW" sz="2400" dirty="0" smtClean="0">
                <a:latin typeface="Times New Roman" pitchFamily="18" charset="0"/>
                <a:ea typeface="標楷體" pitchFamily="65" charset="-120"/>
                <a:cs typeface="Times New Roman" pitchFamily="18" charset="0"/>
              </a:rPr>
              <a:t>QFN</a:t>
            </a:r>
            <a:r>
              <a:rPr lang="zh-TW" altLang="en-US" sz="2400" dirty="0" smtClean="0">
                <a:latin typeface="Times New Roman" pitchFamily="18" charset="0"/>
                <a:ea typeface="標楷體" pitchFamily="65" charset="-120"/>
                <a:cs typeface="Times New Roman" pitchFamily="18" charset="0"/>
              </a:rPr>
              <a:t>採用封裝</a:t>
            </a:r>
            <a:r>
              <a:rPr lang="zh-TW" altLang="en-US" sz="2400" dirty="0">
                <a:latin typeface="Times New Roman" pitchFamily="18" charset="0"/>
                <a:ea typeface="標楷體" pitchFamily="65" charset="-120"/>
                <a:cs typeface="Times New Roman" pitchFamily="18" charset="0"/>
              </a:rPr>
              <a:t>底面端子作為焊接</a:t>
            </a:r>
            <a:r>
              <a:rPr lang="zh-TW" altLang="en-US" sz="2400" dirty="0" smtClean="0">
                <a:latin typeface="Times New Roman" pitchFamily="18" charset="0"/>
                <a:ea typeface="標楷體" pitchFamily="65" charset="-120"/>
                <a:cs typeface="Times New Roman" pitchFamily="18" charset="0"/>
              </a:rPr>
              <a:t>點，一般很</a:t>
            </a:r>
            <a:r>
              <a:rPr lang="zh-TW" altLang="en-US" sz="2400" dirty="0">
                <a:latin typeface="Times New Roman" pitchFamily="18" charset="0"/>
                <a:ea typeface="標楷體" pitchFamily="65" charset="-120"/>
                <a:cs typeface="Times New Roman" pitchFamily="18" charset="0"/>
              </a:rPr>
              <a:t>難從其外觀的焊錫點來判斷其焊錫性是否良好</a:t>
            </a:r>
            <a:r>
              <a:rPr lang="zh-TW" altLang="en-US" sz="2400" dirty="0" smtClean="0">
                <a:latin typeface="Times New Roman" pitchFamily="18" charset="0"/>
                <a:ea typeface="標楷體" pitchFamily="65" charset="-120"/>
                <a:cs typeface="Times New Roman" pitchFamily="18" charset="0"/>
              </a:rPr>
              <a:t>，即便 </a:t>
            </a:r>
            <a:r>
              <a:rPr lang="en-US" altLang="zh-TW" sz="2400" dirty="0" smtClean="0">
                <a:latin typeface="Times New Roman" pitchFamily="18" charset="0"/>
                <a:ea typeface="標楷體" pitchFamily="65" charset="-120"/>
                <a:cs typeface="Times New Roman" pitchFamily="18" charset="0"/>
              </a:rPr>
              <a:t>QFN</a:t>
            </a:r>
            <a:r>
              <a:rPr lang="zh-TW" altLang="en-US" sz="2400" dirty="0" smtClean="0">
                <a:latin typeface="Times New Roman" pitchFamily="18" charset="0"/>
                <a:ea typeface="標楷體" pitchFamily="65" charset="-120"/>
                <a:cs typeface="Times New Roman" pitchFamily="18" charset="0"/>
              </a:rPr>
              <a:t>側面</a:t>
            </a:r>
            <a:r>
              <a:rPr lang="zh-TW" altLang="en-US" sz="2400" dirty="0">
                <a:latin typeface="Times New Roman" pitchFamily="18" charset="0"/>
                <a:ea typeface="標楷體" pitchFamily="65" charset="-120"/>
                <a:cs typeface="Times New Roman" pitchFamily="18" charset="0"/>
              </a:rPr>
              <a:t>仍留有焊腳，</a:t>
            </a:r>
            <a:r>
              <a:rPr lang="zh-TW" altLang="en-US" sz="2400" dirty="0" smtClean="0">
                <a:latin typeface="Times New Roman" pitchFamily="18" charset="0"/>
                <a:ea typeface="標楷體" pitchFamily="65" charset="-120"/>
                <a:cs typeface="Times New Roman" pitchFamily="18" charset="0"/>
              </a:rPr>
              <a:t>但有些只是橫切面並未電鍍，吃錫不易。</a:t>
            </a:r>
            <a:endParaRPr lang="zh-TW" altLang="en-US" sz="2400" dirty="0">
              <a:latin typeface="Times New Roman" pitchFamily="18" charset="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18</a:t>
            </a:fld>
            <a:endParaRPr lang="zh-TW" altLang="en-US"/>
          </a:p>
        </p:txBody>
      </p:sp>
      <p:pic>
        <p:nvPicPr>
          <p:cNvPr id="5"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descr="24-QFN.jpg"/>
          <p:cNvPicPr>
            <a:picLocks noChangeAspect="1"/>
          </p:cNvPicPr>
          <p:nvPr/>
        </p:nvPicPr>
        <p:blipFill>
          <a:blip r:embed="rId3" cstate="print"/>
          <a:stretch>
            <a:fillRect/>
          </a:stretch>
        </p:blipFill>
        <p:spPr>
          <a:xfrm>
            <a:off x="1115616" y="4424816"/>
            <a:ext cx="3730420" cy="2211822"/>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4068" y="4622818"/>
            <a:ext cx="3509747" cy="18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437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92778"/>
            <a:ext cx="8229600" cy="7060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2800" b="1" dirty="0" err="1" smtClean="0">
                <a:solidFill>
                  <a:srgbClr val="002060"/>
                </a:solidFill>
                <a:latin typeface="Times New Roman" pitchFamily="18" charset="0"/>
                <a:ea typeface="標楷體" pitchFamily="65" charset="-120"/>
                <a:cs typeface="Times New Roman" pitchFamily="18" charset="0"/>
              </a:rPr>
              <a:t>Wettable</a:t>
            </a:r>
            <a:r>
              <a:rPr lang="en-US" altLang="zh-TW" sz="2800" b="1" dirty="0" smtClean="0">
                <a:solidFill>
                  <a:srgbClr val="002060"/>
                </a:solidFill>
                <a:latin typeface="Times New Roman" pitchFamily="18" charset="0"/>
                <a:ea typeface="標楷體" pitchFamily="65" charset="-120"/>
                <a:cs typeface="Times New Roman" pitchFamily="18" charset="0"/>
              </a:rPr>
              <a:t> Flank</a:t>
            </a:r>
            <a:endParaRPr lang="zh-TW" altLang="en-US" sz="2800" b="1" dirty="0">
              <a:solidFill>
                <a:srgbClr val="002060"/>
              </a:solidFill>
              <a:latin typeface="Times New Roman" pitchFamily="18" charset="0"/>
              <a:ea typeface="標楷體" pitchFamily="65" charset="-120"/>
              <a:cs typeface="Times New Roman" pitchFamily="18" charset="0"/>
            </a:endParaRPr>
          </a:p>
        </p:txBody>
      </p:sp>
      <p:sp>
        <p:nvSpPr>
          <p:cNvPr id="3" name="內容版面配置區 2"/>
          <p:cNvSpPr txBox="1">
            <a:spLocks/>
          </p:cNvSpPr>
          <p:nvPr/>
        </p:nvSpPr>
        <p:spPr>
          <a:xfrm>
            <a:off x="587186" y="1124744"/>
            <a:ext cx="8082920" cy="47183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sz="2400" dirty="0" err="1">
                <a:latin typeface="Times New Roman" pitchFamily="18" charset="0"/>
                <a:ea typeface="標楷體" pitchFamily="65" charset="-120"/>
                <a:cs typeface="Times New Roman" pitchFamily="18" charset="0"/>
              </a:rPr>
              <a:t>Wettable</a:t>
            </a:r>
            <a:r>
              <a:rPr lang="en-US" altLang="zh-TW" sz="2400" dirty="0">
                <a:latin typeface="Times New Roman" pitchFamily="18" charset="0"/>
                <a:ea typeface="標楷體" pitchFamily="65" charset="-120"/>
                <a:cs typeface="Times New Roman" pitchFamily="18" charset="0"/>
              </a:rPr>
              <a:t> </a:t>
            </a:r>
            <a:r>
              <a:rPr lang="en-US" altLang="zh-TW" sz="2400" dirty="0" smtClean="0">
                <a:latin typeface="Times New Roman" pitchFamily="18" charset="0"/>
                <a:ea typeface="標楷體" pitchFamily="65" charset="-120"/>
                <a:cs typeface="Times New Roman" pitchFamily="18" charset="0"/>
              </a:rPr>
              <a:t>Flank</a:t>
            </a:r>
            <a:r>
              <a:rPr lang="zh-TW" altLang="en-US" sz="2400" dirty="0" smtClean="0">
                <a:latin typeface="Times New Roman" pitchFamily="18" charset="0"/>
                <a:ea typeface="標楷體" pitchFamily="65" charset="-120"/>
                <a:cs typeface="Times New Roman" pitchFamily="18" charset="0"/>
              </a:rPr>
              <a:t>又稱為可</a:t>
            </a:r>
            <a:r>
              <a:rPr lang="zh-TW" altLang="en-US" sz="2400" dirty="0">
                <a:latin typeface="Times New Roman" pitchFamily="18" charset="0"/>
                <a:ea typeface="標楷體" pitchFamily="65" charset="-120"/>
                <a:cs typeface="Times New Roman" pitchFamily="18" charset="0"/>
              </a:rPr>
              <a:t>潤濕</a:t>
            </a:r>
            <a:r>
              <a:rPr lang="zh-TW" altLang="en-US" sz="2400" dirty="0" smtClean="0">
                <a:latin typeface="Times New Roman" pitchFamily="18" charset="0"/>
                <a:ea typeface="標楷體" pitchFamily="65" charset="-120"/>
                <a:cs typeface="Times New Roman" pitchFamily="18" charset="0"/>
              </a:rPr>
              <a:t>側翼，用於改進</a:t>
            </a:r>
            <a:r>
              <a:rPr lang="en-US" altLang="zh-TW" sz="2400" dirty="0" smtClean="0">
                <a:latin typeface="Times New Roman" pitchFamily="18" charset="0"/>
                <a:ea typeface="標楷體" pitchFamily="65" charset="-120"/>
                <a:cs typeface="Times New Roman" pitchFamily="18" charset="0"/>
              </a:rPr>
              <a:t>QFN</a:t>
            </a:r>
            <a:r>
              <a:rPr lang="zh-TW" altLang="en-US" sz="2400" dirty="0" smtClean="0">
                <a:latin typeface="Times New Roman" pitchFamily="18" charset="0"/>
                <a:ea typeface="標楷體" pitchFamily="65" charset="-120"/>
                <a:cs typeface="Times New Roman" pitchFamily="18" charset="0"/>
              </a:rPr>
              <a:t>封裝焊接特性，提高</a:t>
            </a:r>
            <a:r>
              <a:rPr lang="zh-TW" altLang="en-US" sz="2400" smtClean="0">
                <a:latin typeface="Times New Roman" pitchFamily="18" charset="0"/>
                <a:ea typeface="標楷體" pitchFamily="65" charset="-120"/>
                <a:cs typeface="Times New Roman" pitchFamily="18" charset="0"/>
              </a:rPr>
              <a:t>可靠性，最</a:t>
            </a:r>
            <a:r>
              <a:rPr lang="zh-TW" altLang="en-US" sz="2400" dirty="0" smtClean="0">
                <a:latin typeface="Times New Roman" pitchFamily="18" charset="0"/>
                <a:ea typeface="標楷體" pitchFamily="65" charset="-120"/>
                <a:cs typeface="Times New Roman" pitchFamily="18" charset="0"/>
              </a:rPr>
              <a:t>更重要的是，透過</a:t>
            </a:r>
            <a:r>
              <a:rPr lang="zh-TW" altLang="en-US" sz="2400" dirty="0">
                <a:latin typeface="Times New Roman" pitchFamily="18" charset="0"/>
                <a:ea typeface="標楷體" pitchFamily="65" charset="-120"/>
                <a:cs typeface="Times New Roman" pitchFamily="18" charset="0"/>
              </a:rPr>
              <a:t>焊後光學檢測簡化製造</a:t>
            </a:r>
            <a:r>
              <a:rPr lang="zh-TW" altLang="en-US" sz="2400" smtClean="0">
                <a:latin typeface="Times New Roman" pitchFamily="18" charset="0"/>
                <a:ea typeface="標楷體" pitchFamily="65" charset="-120"/>
                <a:cs typeface="Times New Roman" pitchFamily="18" charset="0"/>
              </a:rPr>
              <a:t>過程，直接降低檢測成本</a:t>
            </a:r>
            <a:r>
              <a:rPr lang="zh-TW" altLang="en-US" sz="2400" dirty="0" smtClean="0">
                <a:latin typeface="Times New Roman" pitchFamily="18" charset="0"/>
                <a:ea typeface="標楷體" pitchFamily="65" charset="-120"/>
                <a:cs typeface="Times New Roman" pitchFamily="18" charset="0"/>
              </a:rPr>
              <a:t>。</a:t>
            </a:r>
            <a:endParaRPr lang="en-US" altLang="zh-TW" sz="2400" dirty="0">
              <a:latin typeface="Times New Roman" pitchFamily="18" charset="0"/>
              <a:ea typeface="標楷體" pitchFamily="65" charset="-120"/>
              <a:cs typeface="Times New Roman" pitchFamily="18" charset="0"/>
            </a:endParaRPr>
          </a:p>
          <a:p>
            <a:endParaRPr lang="en-US" altLang="zh-TW" sz="2400" dirty="0">
              <a:latin typeface="Times New Roman" pitchFamily="18" charset="0"/>
              <a:ea typeface="標楷體" pitchFamily="65" charset="-120"/>
              <a:cs typeface="Times New Roman" pitchFamily="18" charset="0"/>
            </a:endParaRPr>
          </a:p>
          <a:p>
            <a:r>
              <a:rPr lang="en-US" altLang="zh-TW" sz="2400" dirty="0" err="1">
                <a:latin typeface="Times New Roman" pitchFamily="18" charset="0"/>
                <a:ea typeface="標楷體" pitchFamily="65" charset="-120"/>
                <a:cs typeface="Times New Roman" pitchFamily="18" charset="0"/>
              </a:rPr>
              <a:t>Wettable</a:t>
            </a:r>
            <a:r>
              <a:rPr lang="en-US" altLang="zh-TW" sz="2400" dirty="0">
                <a:latin typeface="Times New Roman" pitchFamily="18" charset="0"/>
                <a:ea typeface="標楷體" pitchFamily="65" charset="-120"/>
                <a:cs typeface="Times New Roman" pitchFamily="18" charset="0"/>
              </a:rPr>
              <a:t> </a:t>
            </a:r>
            <a:r>
              <a:rPr lang="en-US" altLang="zh-TW" sz="2400" dirty="0" smtClean="0">
                <a:latin typeface="Times New Roman" pitchFamily="18" charset="0"/>
                <a:ea typeface="標楷體" pitchFamily="65" charset="-120"/>
                <a:cs typeface="Times New Roman" pitchFamily="18" charset="0"/>
              </a:rPr>
              <a:t>Flank</a:t>
            </a:r>
            <a:r>
              <a:rPr lang="zh-TW" altLang="en-US" sz="2400" dirty="0" smtClean="0">
                <a:latin typeface="Times New Roman" pitchFamily="18" charset="0"/>
                <a:ea typeface="標楷體" pitchFamily="65" charset="-120"/>
                <a:cs typeface="Times New Roman" pitchFamily="18" charset="0"/>
              </a:rPr>
              <a:t>大幅提高</a:t>
            </a:r>
            <a:r>
              <a:rPr lang="en-US" altLang="zh-TW" sz="2400" dirty="0" smtClean="0">
                <a:latin typeface="Times New Roman" pitchFamily="18" charset="0"/>
                <a:ea typeface="標楷體" pitchFamily="65" charset="-120"/>
                <a:cs typeface="Times New Roman" pitchFamily="18" charset="0"/>
              </a:rPr>
              <a:t>QFN</a:t>
            </a:r>
            <a:r>
              <a:rPr lang="zh-TW" altLang="en-US" sz="2400" dirty="0" smtClean="0">
                <a:latin typeface="Times New Roman" pitchFamily="18" charset="0"/>
                <a:ea typeface="標楷體" pitchFamily="65" charset="-120"/>
                <a:cs typeface="Times New Roman" pitchFamily="18" charset="0"/>
              </a:rPr>
              <a:t>焊接</a:t>
            </a:r>
            <a:r>
              <a:rPr lang="zh-TW" altLang="en-US" sz="2400" dirty="0">
                <a:latin typeface="Times New Roman" pitchFamily="18" charset="0"/>
                <a:ea typeface="標楷體" pitchFamily="65" charset="-120"/>
                <a:cs typeface="Times New Roman" pitchFamily="18" charset="0"/>
              </a:rPr>
              <a:t>品質</a:t>
            </a:r>
            <a:r>
              <a:rPr lang="zh-TW" altLang="en-US" sz="2400" dirty="0" smtClean="0">
                <a:latin typeface="Times New Roman" pitchFamily="18" charset="0"/>
                <a:ea typeface="標楷體" pitchFamily="65" charset="-120"/>
                <a:cs typeface="Times New Roman" pitchFamily="18" charset="0"/>
              </a:rPr>
              <a:t>，</a:t>
            </a:r>
            <a:r>
              <a:rPr lang="zh-TW" altLang="en-US" sz="2400" dirty="0">
                <a:latin typeface="Times New Roman" pitchFamily="18" charset="0"/>
                <a:ea typeface="標楷體" pitchFamily="65" charset="-120"/>
                <a:cs typeface="Times New Roman" pitchFamily="18" charset="0"/>
              </a:rPr>
              <a:t>可符合車用電子的要求 ─</a:t>
            </a:r>
            <a:r>
              <a:rPr lang="zh-TW" altLang="en-US" sz="2400" dirty="0" smtClean="0">
                <a:latin typeface="Times New Roman" pitchFamily="18" charset="0"/>
                <a:ea typeface="標楷體" pitchFamily="65" charset="-120"/>
                <a:cs typeface="Times New Roman" pitchFamily="18" charset="0"/>
              </a:rPr>
              <a:t> </a:t>
            </a:r>
            <a:r>
              <a:rPr lang="zh-TW" altLang="en-US" sz="2400" dirty="0">
                <a:latin typeface="Times New Roman" pitchFamily="18" charset="0"/>
                <a:ea typeface="標楷體" pitchFamily="65" charset="-120"/>
                <a:cs typeface="Times New Roman" pitchFamily="18" charset="0"/>
              </a:rPr>
              <a:t>以目視觀察焊接</a:t>
            </a:r>
            <a:r>
              <a:rPr lang="zh-TW" altLang="en-US" sz="2400" dirty="0" smtClean="0">
                <a:latin typeface="Times New Roman" pitchFamily="18" charset="0"/>
                <a:ea typeface="標楷體" pitchFamily="65" charset="-120"/>
                <a:cs typeface="Times New Roman" pitchFamily="18" charset="0"/>
              </a:rPr>
              <a:t>品質，非常適用於各種</a:t>
            </a:r>
            <a:r>
              <a:rPr lang="zh-TW" altLang="en-US" sz="2400" dirty="0">
                <a:latin typeface="Times New Roman" pitchFamily="18" charset="0"/>
                <a:ea typeface="標楷體" pitchFamily="65" charset="-120"/>
                <a:cs typeface="Times New Roman" pitchFamily="18" charset="0"/>
              </a:rPr>
              <a:t>汽車電子系統</a:t>
            </a:r>
            <a:r>
              <a:rPr lang="zh-TW" altLang="en-US" sz="2400" dirty="0" smtClean="0">
                <a:latin typeface="Times New Roman" pitchFamily="18" charset="0"/>
                <a:ea typeface="標楷體" pitchFamily="65" charset="-120"/>
                <a:cs typeface="Times New Roman" pitchFamily="18" charset="0"/>
              </a:rPr>
              <a:t>應用。 </a:t>
            </a:r>
            <a:endParaRPr lang="zh-TW" altLang="en-US" sz="2400" dirty="0">
              <a:latin typeface="Times New Roman" pitchFamily="18" charset="0"/>
              <a:ea typeface="標楷體" pitchFamily="65" charset="-120"/>
              <a:cs typeface="Times New Roman" pitchFamily="18" charset="0"/>
            </a:endParaRPr>
          </a:p>
          <a:p>
            <a:pPr marL="0" indent="0">
              <a:buNone/>
            </a:pPr>
            <a:endParaRPr lang="zh-TW" altLang="en-US" sz="2400" dirty="0">
              <a:latin typeface="Times New Roman" pitchFamily="18" charset="0"/>
              <a:ea typeface="標楷體"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fld id="{E25C3285-3FAB-4576-96CD-965DFBF441FB}" type="slidenum">
              <a:rPr lang="zh-TW" altLang="en-US" smtClean="0"/>
              <a:pPr/>
              <a:t>19</a:t>
            </a:fld>
            <a:endParaRPr lang="zh-TW" altLang="en-US"/>
          </a:p>
        </p:txBody>
      </p:sp>
      <p:pic>
        <p:nvPicPr>
          <p:cNvPr id="7"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descr="figure5.png"/>
          <p:cNvPicPr>
            <a:picLocks noChangeAspect="1"/>
          </p:cNvPicPr>
          <p:nvPr/>
        </p:nvPicPr>
        <p:blipFill>
          <a:blip r:embed="rId3" cstate="print"/>
          <a:stretch>
            <a:fillRect/>
          </a:stretch>
        </p:blipFill>
        <p:spPr>
          <a:xfrm>
            <a:off x="683568" y="4090988"/>
            <a:ext cx="4896544" cy="2060848"/>
          </a:xfrm>
          <a:prstGeom prst="rect">
            <a:avLst/>
          </a:prstGeom>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35690" y="4231063"/>
            <a:ext cx="3450109" cy="192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741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980728"/>
            <a:ext cx="8229600" cy="5688632"/>
          </a:xfrm>
        </p:spPr>
        <p:txBody>
          <a:bodyPr>
            <a:noAutofit/>
          </a:bodyPr>
          <a:lstStyle/>
          <a:p>
            <a:pPr marL="0" indent="0">
              <a:buNone/>
            </a:pPr>
            <a:r>
              <a:rPr lang="en-US" altLang="zh-TW" sz="1800" dirty="0">
                <a:latin typeface="Times New Roman" pitchFamily="18" charset="0"/>
                <a:cs typeface="Times New Roman" pitchFamily="18" charset="0"/>
              </a:rPr>
              <a:t>This presentation has been prepared by CHANG WAH TECHNOLOGY CO., </a:t>
            </a:r>
            <a:r>
              <a:rPr lang="en-US" altLang="zh-TW" sz="1800" dirty="0" smtClean="0">
                <a:latin typeface="Times New Roman" pitchFamily="18" charset="0"/>
                <a:cs typeface="Times New Roman" pitchFamily="18" charset="0"/>
              </a:rPr>
              <a:t>LTD.(</a:t>
            </a:r>
            <a:r>
              <a:rPr lang="en-US" altLang="zh-TW" sz="1800" dirty="0">
                <a:latin typeface="Times New Roman" pitchFamily="18" charset="0"/>
                <a:cs typeface="Times New Roman" pitchFamily="18" charset="0"/>
              </a:rPr>
              <a:t>the “Company”). This presentation and the materials provided herewith do not constitute an offer to sell or issue or the solicitation of an offer to buy or acquire securities of the Company in any jurisdiction or an inducement to enter into investment activity, nor may it or any part of it form the basis of or be relied on in connection with any contract or commitment whatsoever. Any decision to purchase securities in a proposed offering should be made solely on the basis of the information contained in the offering circular published in relation to such proposed offering, if any</a:t>
            </a:r>
            <a:r>
              <a:rPr lang="en-US" altLang="zh-TW" sz="1800" dirty="0" smtClean="0">
                <a:latin typeface="Times New Roman" pitchFamily="18" charset="0"/>
                <a:cs typeface="Times New Roman" pitchFamily="18" charset="0"/>
              </a:rPr>
              <a:t>.</a:t>
            </a:r>
          </a:p>
          <a:p>
            <a:pPr marL="0" indent="0">
              <a:buNone/>
            </a:pPr>
            <a:endParaRPr lang="en-US" altLang="zh-TW" sz="1800" dirty="0">
              <a:latin typeface="Times New Roman" pitchFamily="18" charset="0"/>
              <a:cs typeface="Times New Roman" pitchFamily="18" charset="0"/>
            </a:endParaRPr>
          </a:p>
          <a:p>
            <a:pPr marL="0" indent="0">
              <a:buNone/>
            </a:pPr>
            <a:r>
              <a:rPr lang="en-US" altLang="zh-TW" sz="1800" dirty="0">
                <a:latin typeface="Times New Roman" pitchFamily="18" charset="0"/>
                <a:cs typeface="Times New Roman" pitchFamily="18" charset="0"/>
              </a:rPr>
              <a:t>The information contained in this presentation has not been independently verified. No representation, warranty or undertaking, express or implied, is made as to, and no reliance should be placed on, the fairness, accuracy, completeness or correctness of the information or the opinions contained herein. The information contained in this document should be considered in the context of the circumstances prevailing at the time and has not been, and will not be, updated to reflect material developments which may occur after the date of the presentation. None of the Company nor any of its affiliates, advisors or representatives will be liable (in negligence or otherwise) for any loss howsoever arising from any use of this presentation or its contents or otherwise arising in connection with the presentation</a:t>
            </a:r>
            <a:r>
              <a:rPr lang="en-US" altLang="zh-TW" sz="2000" dirty="0">
                <a:latin typeface="Times New Roman" pitchFamily="18" charset="0"/>
                <a:cs typeface="Times New Roman" pitchFamily="18" charset="0"/>
              </a:rPr>
              <a:t>.</a:t>
            </a:r>
            <a:endParaRPr lang="zh-TW" altLang="en-US" sz="2000"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2</a:t>
            </a:fld>
            <a:endParaRPr lang="zh-TW" altLang="en-US"/>
          </a:p>
        </p:txBody>
      </p:sp>
      <p:sp>
        <p:nvSpPr>
          <p:cNvPr id="5" name="標題 4"/>
          <p:cNvSpPr>
            <a:spLocks noGrp="1"/>
          </p:cNvSpPr>
          <p:nvPr>
            <p:ph type="title"/>
          </p:nvPr>
        </p:nvSpPr>
        <p:spPr>
          <a:xfrm>
            <a:off x="539552" y="188640"/>
            <a:ext cx="8229600" cy="706090"/>
          </a:xfrm>
        </p:spPr>
        <p:txBody>
          <a:bodyPr>
            <a:normAutofit/>
          </a:bodyPr>
          <a:lstStyle/>
          <a:p>
            <a:r>
              <a:rPr lang="en-US" altLang="zh-TW" sz="3200" b="1" dirty="0" smtClean="0">
                <a:latin typeface="Times New Roman" pitchFamily="18" charset="0"/>
                <a:cs typeface="Times New Roman" pitchFamily="18" charset="0"/>
              </a:rPr>
              <a:t>Disclaimer </a:t>
            </a:r>
            <a:endParaRPr lang="zh-TW" alt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850022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92778"/>
            <a:ext cx="8229600" cy="7060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2800" b="1" dirty="0" smtClean="0">
                <a:solidFill>
                  <a:srgbClr val="002060"/>
                </a:solidFill>
                <a:latin typeface="Times New Roman" pitchFamily="18" charset="0"/>
                <a:ea typeface="標楷體" pitchFamily="65" charset="-120"/>
                <a:cs typeface="Times New Roman" pitchFamily="18" charset="0"/>
              </a:rPr>
              <a:t>QFN</a:t>
            </a:r>
            <a:r>
              <a:rPr lang="zh-TW" altLang="en-US" sz="2800" b="1" dirty="0" smtClean="0">
                <a:solidFill>
                  <a:srgbClr val="002060"/>
                </a:solidFill>
                <a:latin typeface="Times New Roman" pitchFamily="18" charset="0"/>
                <a:ea typeface="標楷體" pitchFamily="65" charset="-120"/>
                <a:cs typeface="Times New Roman" pitchFamily="18" charset="0"/>
              </a:rPr>
              <a:t>成長趨勢</a:t>
            </a:r>
            <a:endParaRPr lang="zh-TW" altLang="en-US" sz="2800" b="1" dirty="0">
              <a:solidFill>
                <a:srgbClr val="002060"/>
              </a:solidFill>
              <a:latin typeface="Times New Roman" pitchFamily="18" charset="0"/>
              <a:ea typeface="標楷體" pitchFamily="65" charset="-120"/>
              <a:cs typeface="Times New Roman" pitchFamily="18" charset="0"/>
            </a:endParaRPr>
          </a:p>
        </p:txBody>
      </p:sp>
      <p:sp>
        <p:nvSpPr>
          <p:cNvPr id="3" name="內容版面配置區 2"/>
          <p:cNvSpPr txBox="1">
            <a:spLocks/>
          </p:cNvSpPr>
          <p:nvPr/>
        </p:nvSpPr>
        <p:spPr>
          <a:xfrm>
            <a:off x="478682" y="5016403"/>
            <a:ext cx="8229600" cy="11233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sz="2000" dirty="0" smtClean="0">
                <a:latin typeface="Times New Roman" pitchFamily="18" charset="0"/>
                <a:ea typeface="標楷體" pitchFamily="65" charset="-120"/>
                <a:cs typeface="Times New Roman" pitchFamily="18" charset="0"/>
              </a:rPr>
              <a:t>2016</a:t>
            </a:r>
            <a:r>
              <a:rPr lang="zh-TW" altLang="en-US" sz="2000" dirty="0" smtClean="0">
                <a:latin typeface="Times New Roman" pitchFamily="18" charset="0"/>
                <a:ea typeface="標楷體" pitchFamily="65" charset="-120"/>
                <a:cs typeface="Times New Roman" pitchFamily="18" charset="0"/>
              </a:rPr>
              <a:t>年使用</a:t>
            </a:r>
            <a:r>
              <a:rPr lang="zh-TW" altLang="en-US" sz="2000" dirty="0">
                <a:latin typeface="Times New Roman" pitchFamily="18" charset="0"/>
                <a:ea typeface="標楷體" pitchFamily="65" charset="-120"/>
                <a:cs typeface="Times New Roman" pitchFamily="18" charset="0"/>
              </a:rPr>
              <a:t>導線</a:t>
            </a:r>
            <a:r>
              <a:rPr lang="zh-TW" altLang="en-US" sz="2000" dirty="0" smtClean="0">
                <a:latin typeface="Times New Roman" pitchFamily="18" charset="0"/>
                <a:ea typeface="標楷體" pitchFamily="65" charset="-120"/>
                <a:cs typeface="Times New Roman" pitchFamily="18" charset="0"/>
              </a:rPr>
              <a:t>架封裝的</a:t>
            </a:r>
            <a:r>
              <a:rPr lang="en-US" altLang="zh-TW" sz="2000" dirty="0" smtClean="0">
                <a:latin typeface="Times New Roman" pitchFamily="18" charset="0"/>
                <a:ea typeface="標楷體" pitchFamily="65" charset="-120"/>
                <a:cs typeface="Times New Roman" pitchFamily="18" charset="0"/>
              </a:rPr>
              <a:t>IC</a:t>
            </a:r>
            <a:r>
              <a:rPr lang="zh-TW" altLang="en-US" sz="2000" dirty="0" smtClean="0">
                <a:latin typeface="Times New Roman" pitchFamily="18" charset="0"/>
                <a:ea typeface="標楷體" pitchFamily="65" charset="-120"/>
                <a:cs typeface="Times New Roman" pitchFamily="18" charset="0"/>
              </a:rPr>
              <a:t>約</a:t>
            </a:r>
            <a:r>
              <a:rPr lang="zh-TW" altLang="en-US" sz="2000" dirty="0">
                <a:latin typeface="Times New Roman" pitchFamily="18" charset="0"/>
                <a:ea typeface="標楷體" pitchFamily="65" charset="-120"/>
                <a:cs typeface="Times New Roman" pitchFamily="18" charset="0"/>
              </a:rPr>
              <a:t>佔整體</a:t>
            </a:r>
            <a:r>
              <a:rPr lang="en-US" altLang="zh-TW" sz="2000" dirty="0">
                <a:latin typeface="Times New Roman" pitchFamily="18" charset="0"/>
                <a:ea typeface="標楷體" pitchFamily="65" charset="-120"/>
                <a:cs typeface="Times New Roman" pitchFamily="18" charset="0"/>
              </a:rPr>
              <a:t>IC</a:t>
            </a:r>
            <a:r>
              <a:rPr lang="zh-TW" altLang="en-US" sz="2000" dirty="0" smtClean="0">
                <a:latin typeface="Times New Roman" pitchFamily="18" charset="0"/>
                <a:ea typeface="標楷體" pitchFamily="65" charset="-120"/>
                <a:cs typeface="Times New Roman" pitchFamily="18" charset="0"/>
              </a:rPr>
              <a:t>封裝的</a:t>
            </a:r>
            <a:r>
              <a:rPr lang="en-US" altLang="zh-TW" sz="2000" dirty="0" smtClean="0">
                <a:latin typeface="Times New Roman" pitchFamily="18" charset="0"/>
                <a:ea typeface="標楷體" pitchFamily="65" charset="-120"/>
                <a:cs typeface="Times New Roman" pitchFamily="18" charset="0"/>
              </a:rPr>
              <a:t>64.2%</a:t>
            </a:r>
            <a:r>
              <a:rPr lang="zh-TW" altLang="en-US" sz="2000" dirty="0" smtClean="0">
                <a:latin typeface="Times New Roman" pitchFamily="18" charset="0"/>
                <a:ea typeface="標楷體" pitchFamily="65" charset="-120"/>
                <a:cs typeface="Times New Roman" pitchFamily="18" charset="0"/>
              </a:rPr>
              <a:t>。</a:t>
            </a:r>
            <a:endParaRPr lang="en-US" altLang="zh-TW" sz="2000" dirty="0" smtClean="0">
              <a:latin typeface="Times New Roman" pitchFamily="18" charset="0"/>
              <a:ea typeface="標楷體" pitchFamily="65" charset="-120"/>
              <a:cs typeface="Times New Roman" pitchFamily="18" charset="0"/>
            </a:endParaRPr>
          </a:p>
          <a:p>
            <a:r>
              <a:rPr lang="zh-TW" altLang="en-US" sz="2000" dirty="0" smtClean="0">
                <a:latin typeface="Times New Roman" pitchFamily="18" charset="0"/>
                <a:ea typeface="標楷體" pitchFamily="65" charset="-120"/>
                <a:cs typeface="Times New Roman" pitchFamily="18" charset="0"/>
              </a:rPr>
              <a:t>高階</a:t>
            </a:r>
            <a:r>
              <a:rPr lang="zh-TW" altLang="en-US" sz="2000" dirty="0">
                <a:latin typeface="Times New Roman" pitchFamily="18" charset="0"/>
                <a:ea typeface="標楷體" pitchFamily="65" charset="-120"/>
                <a:cs typeface="Times New Roman" pitchFamily="18" charset="0"/>
              </a:rPr>
              <a:t>導線</a:t>
            </a:r>
            <a:r>
              <a:rPr lang="zh-TW" altLang="en-US" sz="2000" dirty="0" smtClean="0">
                <a:latin typeface="Times New Roman" pitchFamily="18" charset="0"/>
                <a:ea typeface="標楷體" pitchFamily="65" charset="-120"/>
                <a:cs typeface="Times New Roman" pitchFamily="18" charset="0"/>
              </a:rPr>
              <a:t>架</a:t>
            </a:r>
            <a:r>
              <a:rPr lang="en-US" altLang="zh-TW" sz="2000" dirty="0" smtClean="0">
                <a:latin typeface="Times New Roman" pitchFamily="18" charset="0"/>
                <a:ea typeface="標楷體" pitchFamily="65" charset="-120"/>
                <a:cs typeface="Times New Roman" pitchFamily="18" charset="0"/>
              </a:rPr>
              <a:t>(</a:t>
            </a:r>
            <a:r>
              <a:rPr lang="zh-TW" altLang="en-US" sz="2000" dirty="0" smtClean="0">
                <a:latin typeface="Times New Roman" pitchFamily="18" charset="0"/>
                <a:ea typeface="標楷體" pitchFamily="65" charset="-120"/>
                <a:cs typeface="Times New Roman" pitchFamily="18" charset="0"/>
              </a:rPr>
              <a:t>以</a:t>
            </a:r>
            <a:r>
              <a:rPr lang="en-US" altLang="zh-TW" sz="2000" dirty="0" smtClean="0">
                <a:latin typeface="Times New Roman" pitchFamily="18" charset="0"/>
                <a:ea typeface="標楷體" pitchFamily="65" charset="-120"/>
                <a:cs typeface="Times New Roman" pitchFamily="18" charset="0"/>
              </a:rPr>
              <a:t>QFN</a:t>
            </a:r>
            <a:r>
              <a:rPr lang="zh-TW" altLang="en-US" sz="2000" dirty="0" smtClean="0">
                <a:latin typeface="Times New Roman" pitchFamily="18" charset="0"/>
                <a:ea typeface="標楷體" pitchFamily="65" charset="-120"/>
                <a:cs typeface="Times New Roman" pitchFamily="18" charset="0"/>
              </a:rPr>
              <a:t>為主</a:t>
            </a:r>
            <a:r>
              <a:rPr lang="en-US" altLang="zh-TW" sz="2000" dirty="0" smtClean="0">
                <a:latin typeface="Times New Roman" pitchFamily="18" charset="0"/>
                <a:ea typeface="標楷體" pitchFamily="65" charset="-120"/>
                <a:cs typeface="Times New Roman" pitchFamily="18" charset="0"/>
              </a:rPr>
              <a:t>)</a:t>
            </a:r>
            <a:r>
              <a:rPr lang="zh-TW" altLang="en-US" sz="2000" dirty="0" smtClean="0">
                <a:latin typeface="Times New Roman" pitchFamily="18" charset="0"/>
                <a:ea typeface="標楷體" pitchFamily="65" charset="-120"/>
                <a:cs typeface="Times New Roman" pitchFamily="18" charset="0"/>
              </a:rPr>
              <a:t>所</a:t>
            </a:r>
            <a:r>
              <a:rPr lang="zh-TW" altLang="en-US" sz="2000" dirty="0">
                <a:latin typeface="Times New Roman" pitchFamily="18" charset="0"/>
                <a:ea typeface="標楷體" pitchFamily="65" charset="-120"/>
                <a:cs typeface="Times New Roman" pitchFamily="18" charset="0"/>
              </a:rPr>
              <a:t>佔整體封裝顆數</a:t>
            </a:r>
            <a:r>
              <a:rPr lang="zh-TW" altLang="en-US" sz="2000" dirty="0" smtClean="0">
                <a:latin typeface="Times New Roman" pitchFamily="18" charset="0"/>
                <a:ea typeface="標楷體" pitchFamily="65" charset="-120"/>
                <a:cs typeface="Times New Roman" pitchFamily="18" charset="0"/>
              </a:rPr>
              <a:t>比重將由</a:t>
            </a:r>
            <a:r>
              <a:rPr lang="en-US" altLang="zh-TW" sz="2000" dirty="0" smtClean="0">
                <a:latin typeface="Times New Roman" pitchFamily="18" charset="0"/>
                <a:ea typeface="標楷體" pitchFamily="65" charset="-120"/>
                <a:cs typeface="Times New Roman" pitchFamily="18" charset="0"/>
              </a:rPr>
              <a:t>2016</a:t>
            </a:r>
            <a:r>
              <a:rPr lang="zh-TW" altLang="en-US" sz="2000" dirty="0" smtClean="0">
                <a:latin typeface="Times New Roman" pitchFamily="18" charset="0"/>
                <a:ea typeface="標楷體" pitchFamily="65" charset="-120"/>
                <a:cs typeface="Times New Roman" pitchFamily="18" charset="0"/>
              </a:rPr>
              <a:t>年的</a:t>
            </a:r>
            <a:r>
              <a:rPr lang="en-US" altLang="zh-TW" sz="2000" dirty="0" smtClean="0">
                <a:latin typeface="Times New Roman" pitchFamily="18" charset="0"/>
                <a:ea typeface="標楷體" pitchFamily="65" charset="-120"/>
                <a:cs typeface="Times New Roman" pitchFamily="18" charset="0"/>
              </a:rPr>
              <a:t>27.1%</a:t>
            </a:r>
            <a:r>
              <a:rPr lang="zh-TW" altLang="en-US" sz="2000" dirty="0" smtClean="0">
                <a:latin typeface="Times New Roman" pitchFamily="18" charset="0"/>
                <a:ea typeface="標楷體" pitchFamily="65" charset="-120"/>
                <a:cs typeface="Times New Roman" pitchFamily="18" charset="0"/>
              </a:rPr>
              <a:t>上升</a:t>
            </a:r>
            <a:r>
              <a:rPr lang="zh-TW" altLang="en-US" sz="2000" dirty="0">
                <a:latin typeface="Times New Roman" pitchFamily="18" charset="0"/>
                <a:ea typeface="標楷體" pitchFamily="65" charset="-120"/>
                <a:cs typeface="Times New Roman" pitchFamily="18" charset="0"/>
              </a:rPr>
              <a:t>至</a:t>
            </a:r>
            <a:r>
              <a:rPr lang="en-US" altLang="zh-TW" sz="2000" dirty="0">
                <a:latin typeface="Times New Roman" pitchFamily="18" charset="0"/>
                <a:ea typeface="標楷體" pitchFamily="65" charset="-120"/>
                <a:cs typeface="Times New Roman" pitchFamily="18" charset="0"/>
              </a:rPr>
              <a:t>2021</a:t>
            </a:r>
            <a:r>
              <a:rPr lang="zh-TW" altLang="en-US" sz="2000" dirty="0">
                <a:latin typeface="Times New Roman" pitchFamily="18" charset="0"/>
                <a:ea typeface="標楷體" pitchFamily="65" charset="-120"/>
                <a:cs typeface="Times New Roman" pitchFamily="18" charset="0"/>
              </a:rPr>
              <a:t>年的</a:t>
            </a:r>
            <a:r>
              <a:rPr lang="en-US" altLang="zh-TW" sz="2000" dirty="0">
                <a:latin typeface="Times New Roman" pitchFamily="18" charset="0"/>
                <a:ea typeface="標楷體" pitchFamily="65" charset="-120"/>
                <a:cs typeface="Times New Roman" pitchFamily="18" charset="0"/>
              </a:rPr>
              <a:t>32.1%</a:t>
            </a:r>
            <a:r>
              <a:rPr lang="zh-TW" altLang="en-US" sz="2000" dirty="0" smtClean="0">
                <a:latin typeface="Times New Roman" pitchFamily="18" charset="0"/>
                <a:ea typeface="標楷體" pitchFamily="65" charset="-120"/>
                <a:cs typeface="Times New Roman" pitchFamily="18" charset="0"/>
              </a:rPr>
              <a:t>。</a:t>
            </a:r>
            <a:endParaRPr lang="zh-TW" altLang="en-US" sz="2000" dirty="0">
              <a:latin typeface="Times New Roman" pitchFamily="18" charset="0"/>
              <a:ea typeface="標楷體"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fld id="{E25C3285-3FAB-4576-96CD-965DFBF441FB}" type="slidenum">
              <a:rPr lang="zh-TW" altLang="en-US" smtClean="0"/>
              <a:pPr/>
              <a:t>20</a:t>
            </a:fld>
            <a:endParaRPr lang="zh-TW" altLang="en-US"/>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855" y="836712"/>
            <a:ext cx="8709375"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圖片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835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539552" y="260648"/>
            <a:ext cx="8229600" cy="710952"/>
          </a:xfrm>
        </p:spPr>
        <p:txBody>
          <a:bodyPr>
            <a:normAutofit/>
          </a:bodyPr>
          <a:lstStyle/>
          <a:p>
            <a:pPr algn="l"/>
            <a:r>
              <a:rPr lang="en-US" altLang="zh-TW" sz="2800" b="1" dirty="0" smtClean="0">
                <a:solidFill>
                  <a:srgbClr val="002060"/>
                </a:solidFill>
                <a:latin typeface="Times New Roman" pitchFamily="18" charset="0"/>
                <a:ea typeface="標楷體" pitchFamily="65" charset="-120"/>
                <a:cs typeface="Times New Roman" pitchFamily="18" charset="0"/>
              </a:rPr>
              <a:t>CWTC</a:t>
            </a:r>
            <a:r>
              <a:rPr lang="zh-TW" altLang="en-US" sz="2800" b="1" dirty="0" smtClean="0">
                <a:solidFill>
                  <a:srgbClr val="002060"/>
                </a:solidFill>
                <a:latin typeface="Times New Roman" pitchFamily="18" charset="0"/>
                <a:ea typeface="標楷體" pitchFamily="65" charset="-120"/>
                <a:cs typeface="Times New Roman" pitchFamily="18" charset="0"/>
              </a:rPr>
              <a:t>投入</a:t>
            </a:r>
            <a:r>
              <a:rPr lang="en-US" altLang="zh-TW" sz="2800" b="1" dirty="0" err="1" smtClean="0">
                <a:solidFill>
                  <a:srgbClr val="002060"/>
                </a:solidFill>
                <a:latin typeface="Times New Roman" pitchFamily="18" charset="0"/>
                <a:ea typeface="標楷體" pitchFamily="65" charset="-120"/>
                <a:cs typeface="Times New Roman" pitchFamily="18" charset="0"/>
              </a:rPr>
              <a:t>Wettable</a:t>
            </a:r>
            <a:r>
              <a:rPr lang="en-US" altLang="zh-TW" sz="2800" b="1" dirty="0" smtClean="0">
                <a:solidFill>
                  <a:srgbClr val="002060"/>
                </a:solidFill>
                <a:latin typeface="Times New Roman" pitchFamily="18" charset="0"/>
                <a:ea typeface="標楷體" pitchFamily="65" charset="-120"/>
                <a:cs typeface="Times New Roman" pitchFamily="18" charset="0"/>
              </a:rPr>
              <a:t> Flank</a:t>
            </a:r>
            <a:r>
              <a:rPr lang="zh-TW" altLang="en-US" sz="2800" b="1" dirty="0" smtClean="0">
                <a:solidFill>
                  <a:srgbClr val="002060"/>
                </a:solidFill>
                <a:latin typeface="Times New Roman" pitchFamily="18" charset="0"/>
                <a:ea typeface="標楷體" pitchFamily="65" charset="-120"/>
                <a:cs typeface="Times New Roman" pitchFamily="18" charset="0"/>
              </a:rPr>
              <a:t>製程優勢</a:t>
            </a:r>
            <a:endParaRPr lang="zh-TW" altLang="en-US" sz="2800" b="1" dirty="0">
              <a:solidFill>
                <a:srgbClr val="002060"/>
              </a:solidFill>
              <a:latin typeface="Times New Roman" pitchFamily="18" charset="0"/>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fld id="{E25C3285-3FAB-4576-96CD-965DFBF441FB}" type="slidenum">
              <a:rPr lang="zh-TW" altLang="en-US" smtClean="0"/>
              <a:pPr/>
              <a:t>21</a:t>
            </a:fld>
            <a:endParaRPr lang="zh-TW" altLang="en-US" dirty="0"/>
          </a:p>
        </p:txBody>
      </p:sp>
      <p:sp>
        <p:nvSpPr>
          <p:cNvPr id="11" name="內容版面配置區 2"/>
          <p:cNvSpPr txBox="1">
            <a:spLocks/>
          </p:cNvSpPr>
          <p:nvPr/>
        </p:nvSpPr>
        <p:spPr>
          <a:xfrm>
            <a:off x="611560" y="1628800"/>
            <a:ext cx="7704856" cy="396044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sz="2400" dirty="0" smtClean="0">
                <a:latin typeface="Times New Roman" pitchFamily="18" charset="0"/>
                <a:ea typeface="標楷體" pitchFamily="65" charset="-120"/>
                <a:cs typeface="Times New Roman" pitchFamily="18" charset="0"/>
              </a:rPr>
              <a:t>長華科利用</a:t>
            </a:r>
            <a:r>
              <a:rPr lang="en-US" altLang="zh-TW" sz="2400" dirty="0" smtClean="0">
                <a:latin typeface="Times New Roman" pitchFamily="18" charset="0"/>
                <a:ea typeface="標楷體" pitchFamily="65" charset="-120"/>
                <a:cs typeface="Times New Roman" pitchFamily="18" charset="0"/>
              </a:rPr>
              <a:t>Pre-Mold</a:t>
            </a:r>
            <a:r>
              <a:rPr lang="zh-TW" altLang="en-US" sz="2400" dirty="0" smtClean="0">
                <a:latin typeface="Times New Roman" pitchFamily="18" charset="0"/>
                <a:ea typeface="標楷體" pitchFamily="65" charset="-120"/>
                <a:cs typeface="Times New Roman" pitchFamily="18" charset="0"/>
              </a:rPr>
              <a:t>技術，將經過一次蝕刻的標準</a:t>
            </a:r>
            <a:r>
              <a:rPr lang="en-US" altLang="zh-TW" sz="2400" dirty="0" smtClean="0">
                <a:latin typeface="Times New Roman" pitchFamily="18" charset="0"/>
                <a:ea typeface="標楷體" pitchFamily="65" charset="-120"/>
                <a:cs typeface="Times New Roman" pitchFamily="18" charset="0"/>
              </a:rPr>
              <a:t>QFN</a:t>
            </a:r>
            <a:r>
              <a:rPr lang="zh-TW" altLang="en-US" sz="2400" dirty="0" smtClean="0">
                <a:latin typeface="Times New Roman" pitchFamily="18" charset="0"/>
                <a:ea typeface="標楷體" pitchFamily="65" charset="-120"/>
                <a:cs typeface="Times New Roman" pitchFamily="18" charset="0"/>
              </a:rPr>
              <a:t>基板進行</a:t>
            </a:r>
            <a:r>
              <a:rPr lang="en-US" altLang="zh-TW" sz="2400" dirty="0" smtClean="0">
                <a:latin typeface="Times New Roman" pitchFamily="18" charset="0"/>
                <a:ea typeface="標楷體" pitchFamily="65" charset="-120"/>
                <a:cs typeface="Times New Roman" pitchFamily="18" charset="0"/>
              </a:rPr>
              <a:t>Molding</a:t>
            </a:r>
            <a:r>
              <a:rPr lang="zh-TW" altLang="en-US" sz="2400" dirty="0" smtClean="0">
                <a:latin typeface="Times New Roman" pitchFamily="18" charset="0"/>
                <a:ea typeface="標楷體" pitchFamily="65" charset="-120"/>
                <a:cs typeface="Times New Roman" pitchFamily="18" charset="0"/>
              </a:rPr>
              <a:t>→再做</a:t>
            </a:r>
            <a:r>
              <a:rPr lang="zh-TW" altLang="en-US" sz="2400" b="1" dirty="0" smtClean="0">
                <a:solidFill>
                  <a:srgbClr val="FF0000"/>
                </a:solidFill>
                <a:latin typeface="Times New Roman" pitchFamily="18" charset="0"/>
                <a:ea typeface="標楷體" pitchFamily="65" charset="-120"/>
                <a:cs typeface="Times New Roman" pitchFamily="18" charset="0"/>
              </a:rPr>
              <a:t>第二次蝕刻</a:t>
            </a:r>
            <a:r>
              <a:rPr lang="zh-TW" altLang="en-US" sz="2400" dirty="0" smtClean="0">
                <a:latin typeface="Times New Roman" pitchFamily="18" charset="0"/>
                <a:ea typeface="標楷體" pitchFamily="65" charset="-120"/>
                <a:cs typeface="Times New Roman" pitchFamily="18" charset="0"/>
              </a:rPr>
              <a:t>→最後電鍍。</a:t>
            </a:r>
            <a:endParaRPr lang="en-US" altLang="zh-TW" sz="2400" dirty="0" smtClean="0">
              <a:latin typeface="Times New Roman" pitchFamily="18" charset="0"/>
              <a:ea typeface="標楷體" pitchFamily="65" charset="-120"/>
              <a:cs typeface="Times New Roman" pitchFamily="18" charset="0"/>
            </a:endParaRPr>
          </a:p>
          <a:p>
            <a:endParaRPr lang="en-US" altLang="zh-TW" sz="2400" dirty="0" smtClean="0">
              <a:latin typeface="Times New Roman" pitchFamily="18" charset="0"/>
              <a:ea typeface="標楷體" pitchFamily="65" charset="-120"/>
              <a:cs typeface="Times New Roman" pitchFamily="18" charset="0"/>
            </a:endParaRPr>
          </a:p>
          <a:p>
            <a:r>
              <a:rPr lang="zh-TW" altLang="en-US" sz="2400" dirty="0" smtClean="0">
                <a:latin typeface="Times New Roman" pitchFamily="18" charset="0"/>
                <a:ea typeface="標楷體" pitchFamily="65" charset="-120"/>
                <a:cs typeface="Times New Roman" pitchFamily="18" charset="0"/>
              </a:rPr>
              <a:t>也就是直接以第二次蝕刻去刻出台階，形成可潤濕側翼，取代掉封裝廠在</a:t>
            </a:r>
            <a:r>
              <a:rPr lang="en-US" altLang="zh-TW" sz="2400" dirty="0" err="1" smtClean="0">
                <a:latin typeface="Times New Roman" pitchFamily="18" charset="0"/>
                <a:ea typeface="標楷體" pitchFamily="65" charset="-120"/>
                <a:cs typeface="Times New Roman" pitchFamily="18" charset="0"/>
              </a:rPr>
              <a:t>Wettable</a:t>
            </a:r>
            <a:r>
              <a:rPr lang="en-US" altLang="zh-TW" sz="2400" dirty="0" smtClean="0">
                <a:latin typeface="Times New Roman" pitchFamily="18" charset="0"/>
                <a:ea typeface="標楷體" pitchFamily="65" charset="-120"/>
                <a:cs typeface="Times New Roman" pitchFamily="18" charset="0"/>
              </a:rPr>
              <a:t> Flank</a:t>
            </a:r>
            <a:r>
              <a:rPr lang="zh-TW" altLang="en-US" sz="2400" dirty="0" smtClean="0">
                <a:latin typeface="Times New Roman" pitchFamily="18" charset="0"/>
                <a:ea typeface="標楷體" pitchFamily="65" charset="-120"/>
                <a:cs typeface="Times New Roman" pitchFamily="18" charset="0"/>
              </a:rPr>
              <a:t>封裝時的額外一倍的切割工序，大幅提高良率、降低成本。</a:t>
            </a:r>
            <a:endParaRPr lang="en-US" altLang="zh-TW" sz="2400" dirty="0" smtClean="0">
              <a:latin typeface="Times New Roman" pitchFamily="18" charset="0"/>
              <a:ea typeface="標楷體" pitchFamily="65" charset="-120"/>
              <a:cs typeface="Times New Roman" pitchFamily="18" charset="0"/>
            </a:endParaRPr>
          </a:p>
          <a:p>
            <a:pPr marL="0" indent="0">
              <a:buNone/>
            </a:pPr>
            <a:endParaRPr lang="en-US" altLang="zh-TW" sz="2400" dirty="0" smtClean="0">
              <a:latin typeface="Times New Roman" pitchFamily="18" charset="0"/>
              <a:ea typeface="標楷體" pitchFamily="65" charset="-120"/>
              <a:cs typeface="Times New Roman" pitchFamily="18" charset="0"/>
            </a:endParaRPr>
          </a:p>
        </p:txBody>
      </p:sp>
      <p:pic>
        <p:nvPicPr>
          <p:cNvPr id="5"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1114" y="4869160"/>
            <a:ext cx="34766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4869160"/>
            <a:ext cx="3200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3222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5105" y="404664"/>
            <a:ext cx="8589963" cy="430887"/>
          </a:xfrm>
          <a:prstGeom prst="rect">
            <a:avLst/>
          </a:prstGeom>
        </p:spPr>
        <p:txBody>
          <a:bodyPr vert="horz" wrap="square" lIns="0" tIns="0" rIns="0" bIns="0" rtlCol="0">
            <a:spAutoFit/>
          </a:bodyPr>
          <a:lstStyle/>
          <a:p>
            <a:pPr marL="12700" algn="l">
              <a:lnSpc>
                <a:spcPct val="100000"/>
              </a:lnSpc>
            </a:pPr>
            <a:r>
              <a:rPr sz="2800" spc="-5" dirty="0">
                <a:solidFill>
                  <a:srgbClr val="002060"/>
                </a:solidFill>
                <a:latin typeface="Times New Roman" pitchFamily="18" charset="0"/>
                <a:cs typeface="Times New Roman" pitchFamily="18" charset="0"/>
              </a:rPr>
              <a:t>Etchin</a:t>
            </a:r>
            <a:r>
              <a:rPr sz="2800" dirty="0">
                <a:solidFill>
                  <a:srgbClr val="002060"/>
                </a:solidFill>
                <a:latin typeface="Times New Roman" pitchFamily="18" charset="0"/>
                <a:cs typeface="Times New Roman" pitchFamily="18" charset="0"/>
              </a:rPr>
              <a:t>g</a:t>
            </a:r>
            <a:r>
              <a:rPr sz="2800" spc="5" dirty="0">
                <a:solidFill>
                  <a:srgbClr val="002060"/>
                </a:solidFill>
                <a:latin typeface="Times New Roman" pitchFamily="18" charset="0"/>
                <a:cs typeface="Times New Roman" pitchFamily="18" charset="0"/>
              </a:rPr>
              <a:t> </a:t>
            </a:r>
            <a:r>
              <a:rPr sz="2800" dirty="0">
                <a:solidFill>
                  <a:srgbClr val="002060"/>
                </a:solidFill>
                <a:latin typeface="Times New Roman" pitchFamily="18" charset="0"/>
                <a:cs typeface="Times New Roman" pitchFamily="18" charset="0"/>
              </a:rPr>
              <a:t>Lead</a:t>
            </a:r>
            <a:r>
              <a:rPr sz="2800" spc="-10" dirty="0">
                <a:solidFill>
                  <a:srgbClr val="002060"/>
                </a:solidFill>
                <a:latin typeface="Times New Roman" pitchFamily="18" charset="0"/>
                <a:cs typeface="Times New Roman" pitchFamily="18" charset="0"/>
              </a:rPr>
              <a:t> </a:t>
            </a:r>
            <a:r>
              <a:rPr sz="2800" dirty="0">
                <a:solidFill>
                  <a:srgbClr val="002060"/>
                </a:solidFill>
                <a:latin typeface="Times New Roman" pitchFamily="18" charset="0"/>
                <a:cs typeface="Times New Roman" pitchFamily="18" charset="0"/>
              </a:rPr>
              <a:t>Frame </a:t>
            </a:r>
            <a:r>
              <a:rPr sz="2800" spc="-5" dirty="0">
                <a:solidFill>
                  <a:srgbClr val="002060"/>
                </a:solidFill>
                <a:latin typeface="Times New Roman" pitchFamily="18" charset="0"/>
                <a:cs typeface="Times New Roman" pitchFamily="18" charset="0"/>
              </a:rPr>
              <a:t>(sh</a:t>
            </a:r>
            <a:r>
              <a:rPr sz="2800" spc="-10" dirty="0">
                <a:solidFill>
                  <a:srgbClr val="002060"/>
                </a:solidFill>
                <a:latin typeface="Times New Roman" pitchFamily="18" charset="0"/>
                <a:cs typeface="Times New Roman" pitchFamily="18" charset="0"/>
              </a:rPr>
              <a:t>o</a:t>
            </a:r>
            <a:r>
              <a:rPr sz="2800" dirty="0">
                <a:solidFill>
                  <a:srgbClr val="002060"/>
                </a:solidFill>
                <a:latin typeface="Times New Roman" pitchFamily="18" charset="0"/>
                <a:cs typeface="Times New Roman" pitchFamily="18" charset="0"/>
              </a:rPr>
              <a:t>w 2x2 unit)</a:t>
            </a:r>
          </a:p>
        </p:txBody>
      </p:sp>
      <p:sp>
        <p:nvSpPr>
          <p:cNvPr id="3" name="object 3"/>
          <p:cNvSpPr txBox="1"/>
          <p:nvPr/>
        </p:nvSpPr>
        <p:spPr>
          <a:xfrm>
            <a:off x="1555496" y="4047536"/>
            <a:ext cx="1557655" cy="228600"/>
          </a:xfrm>
          <a:prstGeom prst="rect">
            <a:avLst/>
          </a:prstGeom>
        </p:spPr>
        <p:txBody>
          <a:bodyPr vert="horz" wrap="square" lIns="0" tIns="0" rIns="0" bIns="0" rtlCol="0">
            <a:spAutoFit/>
          </a:bodyPr>
          <a:lstStyle/>
          <a:p>
            <a:pPr marL="12700">
              <a:lnSpc>
                <a:spcPct val="100000"/>
              </a:lnSpc>
            </a:pPr>
            <a:r>
              <a:rPr sz="1600" b="1" spc="-20" dirty="0">
                <a:latin typeface="Arial Black"/>
                <a:cs typeface="Arial Black"/>
              </a:rPr>
              <a:t>To</a:t>
            </a:r>
            <a:r>
              <a:rPr sz="1600" b="1" spc="-15" dirty="0">
                <a:latin typeface="Arial Black"/>
                <a:cs typeface="Arial Black"/>
              </a:rPr>
              <a:t>p</a:t>
            </a:r>
            <a:r>
              <a:rPr sz="1600" b="1" dirty="0">
                <a:latin typeface="Arial Black"/>
                <a:cs typeface="Arial Black"/>
              </a:rPr>
              <a:t> </a:t>
            </a:r>
            <a:r>
              <a:rPr sz="1600" b="1" spc="-20" dirty="0">
                <a:latin typeface="Arial Black"/>
                <a:cs typeface="Arial Black"/>
              </a:rPr>
              <a:t>s</a:t>
            </a:r>
            <a:r>
              <a:rPr sz="1600" b="1" spc="-10" dirty="0">
                <a:latin typeface="Arial Black"/>
                <a:cs typeface="Arial Black"/>
              </a:rPr>
              <a:t>ide</a:t>
            </a:r>
            <a:r>
              <a:rPr sz="1600" b="1" spc="10" dirty="0">
                <a:latin typeface="Arial Black"/>
                <a:cs typeface="Arial Black"/>
              </a:rPr>
              <a:t> </a:t>
            </a:r>
            <a:r>
              <a:rPr sz="1600" b="1" spc="-10" dirty="0">
                <a:latin typeface="Arial Black"/>
                <a:cs typeface="Arial Black"/>
              </a:rPr>
              <a:t>v</a:t>
            </a:r>
            <a:r>
              <a:rPr sz="1600" b="1" spc="-20" dirty="0">
                <a:latin typeface="Arial Black"/>
                <a:cs typeface="Arial Black"/>
              </a:rPr>
              <a:t>i</a:t>
            </a:r>
            <a:r>
              <a:rPr sz="1600" b="1" spc="-15" dirty="0">
                <a:latin typeface="Arial Black"/>
                <a:cs typeface="Arial Black"/>
              </a:rPr>
              <a:t>ew</a:t>
            </a:r>
            <a:endParaRPr sz="1600" dirty="0">
              <a:latin typeface="Arial Black"/>
              <a:cs typeface="Arial Black"/>
            </a:endParaRPr>
          </a:p>
        </p:txBody>
      </p:sp>
      <p:sp>
        <p:nvSpPr>
          <p:cNvPr id="4" name="object 4"/>
          <p:cNvSpPr txBox="1"/>
          <p:nvPr/>
        </p:nvSpPr>
        <p:spPr>
          <a:xfrm>
            <a:off x="5588253" y="4023787"/>
            <a:ext cx="1703705" cy="228600"/>
          </a:xfrm>
          <a:prstGeom prst="rect">
            <a:avLst/>
          </a:prstGeom>
        </p:spPr>
        <p:txBody>
          <a:bodyPr vert="horz" wrap="square" lIns="0" tIns="0" rIns="0" bIns="0" rtlCol="0">
            <a:spAutoFit/>
          </a:bodyPr>
          <a:lstStyle/>
          <a:p>
            <a:pPr marL="12700">
              <a:lnSpc>
                <a:spcPct val="100000"/>
              </a:lnSpc>
            </a:pPr>
            <a:r>
              <a:rPr sz="1600" b="1" spc="-25" dirty="0">
                <a:latin typeface="Arial Black"/>
                <a:cs typeface="Arial Black"/>
              </a:rPr>
              <a:t>B</a:t>
            </a:r>
            <a:r>
              <a:rPr sz="1600" b="1" spc="-15" dirty="0">
                <a:latin typeface="Arial Black"/>
                <a:cs typeface="Arial Black"/>
              </a:rPr>
              <a:t>ack</a:t>
            </a:r>
            <a:r>
              <a:rPr sz="1600" b="1" spc="5" dirty="0">
                <a:latin typeface="Arial Black"/>
                <a:cs typeface="Arial Black"/>
              </a:rPr>
              <a:t> </a:t>
            </a:r>
            <a:r>
              <a:rPr sz="1600" b="1" spc="-10" dirty="0">
                <a:latin typeface="Arial Black"/>
                <a:cs typeface="Arial Black"/>
              </a:rPr>
              <a:t>s</a:t>
            </a:r>
            <a:r>
              <a:rPr sz="1600" b="1" spc="-20" dirty="0">
                <a:latin typeface="Arial Black"/>
                <a:cs typeface="Arial Black"/>
              </a:rPr>
              <a:t>i</a:t>
            </a:r>
            <a:r>
              <a:rPr sz="1600" b="1" spc="-15" dirty="0">
                <a:latin typeface="Arial Black"/>
                <a:cs typeface="Arial Black"/>
              </a:rPr>
              <a:t>de</a:t>
            </a:r>
            <a:r>
              <a:rPr sz="1600" b="1" dirty="0">
                <a:latin typeface="Arial Black"/>
                <a:cs typeface="Arial Black"/>
              </a:rPr>
              <a:t> </a:t>
            </a:r>
            <a:r>
              <a:rPr sz="1600" b="1" spc="-20" dirty="0">
                <a:latin typeface="Arial Black"/>
                <a:cs typeface="Arial Black"/>
              </a:rPr>
              <a:t>v</a:t>
            </a:r>
            <a:r>
              <a:rPr sz="1600" b="1" spc="-15" dirty="0">
                <a:latin typeface="Arial Black"/>
                <a:cs typeface="Arial Black"/>
              </a:rPr>
              <a:t>iew</a:t>
            </a:r>
            <a:endParaRPr sz="1600">
              <a:latin typeface="Arial Black"/>
              <a:cs typeface="Arial Black"/>
            </a:endParaRPr>
          </a:p>
        </p:txBody>
      </p:sp>
      <p:sp>
        <p:nvSpPr>
          <p:cNvPr id="5" name="object 5"/>
          <p:cNvSpPr/>
          <p:nvPr/>
        </p:nvSpPr>
        <p:spPr>
          <a:xfrm>
            <a:off x="96837" y="1125474"/>
            <a:ext cx="4413250" cy="26797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619625" y="1125600"/>
            <a:ext cx="4427474" cy="26716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643305" y="4520741"/>
            <a:ext cx="2162175" cy="19558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121525" y="2997200"/>
            <a:ext cx="504825" cy="503555"/>
          </a:xfrm>
          <a:custGeom>
            <a:avLst/>
            <a:gdLst/>
            <a:ahLst/>
            <a:cxnLst/>
            <a:rect l="l" t="t" r="r" b="b"/>
            <a:pathLst>
              <a:path w="504825" h="503554">
                <a:moveTo>
                  <a:pt x="0" y="251587"/>
                </a:moveTo>
                <a:lnTo>
                  <a:pt x="3304" y="210780"/>
                </a:lnTo>
                <a:lnTo>
                  <a:pt x="12870" y="172069"/>
                </a:lnTo>
                <a:lnTo>
                  <a:pt x="28179" y="135972"/>
                </a:lnTo>
                <a:lnTo>
                  <a:pt x="48711" y="103007"/>
                </a:lnTo>
                <a:lnTo>
                  <a:pt x="73945" y="73691"/>
                </a:lnTo>
                <a:lnTo>
                  <a:pt x="103363" y="48544"/>
                </a:lnTo>
                <a:lnTo>
                  <a:pt x="136445" y="28083"/>
                </a:lnTo>
                <a:lnTo>
                  <a:pt x="172671" y="12826"/>
                </a:lnTo>
                <a:lnTo>
                  <a:pt x="211521" y="3293"/>
                </a:lnTo>
                <a:lnTo>
                  <a:pt x="252475" y="0"/>
                </a:lnTo>
                <a:lnTo>
                  <a:pt x="273165" y="834"/>
                </a:lnTo>
                <a:lnTo>
                  <a:pt x="313102" y="7312"/>
                </a:lnTo>
                <a:lnTo>
                  <a:pt x="350680" y="19772"/>
                </a:lnTo>
                <a:lnTo>
                  <a:pt x="385380" y="37695"/>
                </a:lnTo>
                <a:lnTo>
                  <a:pt x="416681" y="60564"/>
                </a:lnTo>
                <a:lnTo>
                  <a:pt x="444063" y="87860"/>
                </a:lnTo>
                <a:lnTo>
                  <a:pt x="467005" y="119065"/>
                </a:lnTo>
                <a:lnTo>
                  <a:pt x="484987" y="153662"/>
                </a:lnTo>
                <a:lnTo>
                  <a:pt x="497488" y="191130"/>
                </a:lnTo>
                <a:lnTo>
                  <a:pt x="503988" y="230954"/>
                </a:lnTo>
                <a:lnTo>
                  <a:pt x="504825" y="251587"/>
                </a:lnTo>
                <a:lnTo>
                  <a:pt x="503988" y="272220"/>
                </a:lnTo>
                <a:lnTo>
                  <a:pt x="497488" y="312050"/>
                </a:lnTo>
                <a:lnTo>
                  <a:pt x="484987" y="349531"/>
                </a:lnTo>
                <a:lnTo>
                  <a:pt x="467005" y="384143"/>
                </a:lnTo>
                <a:lnTo>
                  <a:pt x="444063" y="415367"/>
                </a:lnTo>
                <a:lnTo>
                  <a:pt x="416681" y="442682"/>
                </a:lnTo>
                <a:lnTo>
                  <a:pt x="385380" y="465569"/>
                </a:lnTo>
                <a:lnTo>
                  <a:pt x="350680" y="483508"/>
                </a:lnTo>
                <a:lnTo>
                  <a:pt x="313102" y="495980"/>
                </a:lnTo>
                <a:lnTo>
                  <a:pt x="273165" y="502466"/>
                </a:lnTo>
                <a:lnTo>
                  <a:pt x="252475" y="503300"/>
                </a:lnTo>
                <a:lnTo>
                  <a:pt x="231768" y="502466"/>
                </a:lnTo>
                <a:lnTo>
                  <a:pt x="191800" y="495980"/>
                </a:lnTo>
                <a:lnTo>
                  <a:pt x="154197" y="483508"/>
                </a:lnTo>
                <a:lnTo>
                  <a:pt x="119479" y="465569"/>
                </a:lnTo>
                <a:lnTo>
                  <a:pt x="88164" y="442682"/>
                </a:lnTo>
                <a:lnTo>
                  <a:pt x="60773" y="415367"/>
                </a:lnTo>
                <a:lnTo>
                  <a:pt x="37824" y="384143"/>
                </a:lnTo>
                <a:lnTo>
                  <a:pt x="19839" y="349531"/>
                </a:lnTo>
                <a:lnTo>
                  <a:pt x="7337" y="312050"/>
                </a:lnTo>
                <a:lnTo>
                  <a:pt x="836" y="272220"/>
                </a:lnTo>
                <a:lnTo>
                  <a:pt x="0" y="251587"/>
                </a:lnTo>
                <a:close/>
              </a:path>
            </a:pathLst>
          </a:custGeom>
          <a:ln w="25400">
            <a:solidFill>
              <a:srgbClr val="FF0000"/>
            </a:solidFill>
          </a:ln>
        </p:spPr>
        <p:txBody>
          <a:bodyPr wrap="square" lIns="0" tIns="0" rIns="0" bIns="0" rtlCol="0"/>
          <a:lstStyle/>
          <a:p>
            <a:endParaRPr/>
          </a:p>
        </p:txBody>
      </p:sp>
      <p:sp>
        <p:nvSpPr>
          <p:cNvPr id="9" name="object 9"/>
          <p:cNvSpPr/>
          <p:nvPr/>
        </p:nvSpPr>
        <p:spPr>
          <a:xfrm>
            <a:off x="7402448" y="3498215"/>
            <a:ext cx="321945" cy="1010285"/>
          </a:xfrm>
          <a:custGeom>
            <a:avLst/>
            <a:gdLst/>
            <a:ahLst/>
            <a:cxnLst/>
            <a:rect l="l" t="t" r="r" b="b"/>
            <a:pathLst>
              <a:path w="321945" h="1010285">
                <a:moveTo>
                  <a:pt x="229616" y="924306"/>
                </a:moveTo>
                <a:lnTo>
                  <a:pt x="224408" y="924433"/>
                </a:lnTo>
                <a:lnTo>
                  <a:pt x="218058" y="931037"/>
                </a:lnTo>
                <a:lnTo>
                  <a:pt x="218185" y="936244"/>
                </a:lnTo>
                <a:lnTo>
                  <a:pt x="295401" y="1010285"/>
                </a:lnTo>
                <a:lnTo>
                  <a:pt x="298832" y="996823"/>
                </a:lnTo>
                <a:lnTo>
                  <a:pt x="282955" y="996823"/>
                </a:lnTo>
                <a:lnTo>
                  <a:pt x="274592" y="967490"/>
                </a:lnTo>
                <a:lnTo>
                  <a:pt x="229616" y="924306"/>
                </a:lnTo>
                <a:close/>
              </a:path>
              <a:path w="321945" h="1010285">
                <a:moveTo>
                  <a:pt x="274592" y="967490"/>
                </a:moveTo>
                <a:lnTo>
                  <a:pt x="282955" y="996823"/>
                </a:lnTo>
                <a:lnTo>
                  <a:pt x="297949" y="992505"/>
                </a:lnTo>
                <a:lnTo>
                  <a:pt x="282828" y="992505"/>
                </a:lnTo>
                <a:lnTo>
                  <a:pt x="286340" y="978769"/>
                </a:lnTo>
                <a:lnTo>
                  <a:pt x="274592" y="967490"/>
                </a:lnTo>
                <a:close/>
              </a:path>
              <a:path w="321945" h="1010285">
                <a:moveTo>
                  <a:pt x="310387" y="899922"/>
                </a:moveTo>
                <a:lnTo>
                  <a:pt x="305816" y="902589"/>
                </a:lnTo>
                <a:lnTo>
                  <a:pt x="290427" y="962782"/>
                </a:lnTo>
                <a:lnTo>
                  <a:pt x="298830" y="992251"/>
                </a:lnTo>
                <a:lnTo>
                  <a:pt x="282955" y="996823"/>
                </a:lnTo>
                <a:lnTo>
                  <a:pt x="298832" y="996823"/>
                </a:lnTo>
                <a:lnTo>
                  <a:pt x="320675" y="911098"/>
                </a:lnTo>
                <a:lnTo>
                  <a:pt x="321818" y="906780"/>
                </a:lnTo>
                <a:lnTo>
                  <a:pt x="319150" y="902208"/>
                </a:lnTo>
                <a:lnTo>
                  <a:pt x="310387" y="899922"/>
                </a:lnTo>
                <a:close/>
              </a:path>
              <a:path w="321945" h="1010285">
                <a:moveTo>
                  <a:pt x="286340" y="978769"/>
                </a:moveTo>
                <a:lnTo>
                  <a:pt x="282828" y="992505"/>
                </a:lnTo>
                <a:lnTo>
                  <a:pt x="296545" y="988568"/>
                </a:lnTo>
                <a:lnTo>
                  <a:pt x="286340" y="978769"/>
                </a:lnTo>
                <a:close/>
              </a:path>
              <a:path w="321945" h="1010285">
                <a:moveTo>
                  <a:pt x="290427" y="962782"/>
                </a:moveTo>
                <a:lnTo>
                  <a:pt x="286340" y="978769"/>
                </a:lnTo>
                <a:lnTo>
                  <a:pt x="296545" y="988568"/>
                </a:lnTo>
                <a:lnTo>
                  <a:pt x="282828" y="992505"/>
                </a:lnTo>
                <a:lnTo>
                  <a:pt x="297949" y="992505"/>
                </a:lnTo>
                <a:lnTo>
                  <a:pt x="298830" y="992251"/>
                </a:lnTo>
                <a:lnTo>
                  <a:pt x="290427" y="962782"/>
                </a:lnTo>
                <a:close/>
              </a:path>
              <a:path w="321945" h="1010285">
                <a:moveTo>
                  <a:pt x="15875" y="0"/>
                </a:moveTo>
                <a:lnTo>
                  <a:pt x="0" y="4445"/>
                </a:lnTo>
                <a:lnTo>
                  <a:pt x="274592" y="967490"/>
                </a:lnTo>
                <a:lnTo>
                  <a:pt x="286340" y="978769"/>
                </a:lnTo>
                <a:lnTo>
                  <a:pt x="290427" y="962782"/>
                </a:lnTo>
                <a:lnTo>
                  <a:pt x="15875" y="0"/>
                </a:lnTo>
                <a:close/>
              </a:path>
            </a:pathLst>
          </a:custGeom>
          <a:solidFill>
            <a:srgbClr val="FF0000"/>
          </a:solidFill>
        </p:spPr>
        <p:txBody>
          <a:bodyPr wrap="square" lIns="0" tIns="0" rIns="0" bIns="0" rtlCol="0"/>
          <a:lstStyle/>
          <a:p>
            <a:endParaRPr/>
          </a:p>
        </p:txBody>
      </p:sp>
      <p:pic>
        <p:nvPicPr>
          <p:cNvPr id="10" name="圖片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11" name="投影片編號版面配置區 10"/>
          <p:cNvSpPr>
            <a:spLocks noGrp="1"/>
          </p:cNvSpPr>
          <p:nvPr>
            <p:ph type="sldNum" sz="quarter" idx="12"/>
          </p:nvPr>
        </p:nvSpPr>
        <p:spPr/>
        <p:txBody>
          <a:bodyPr/>
          <a:lstStyle/>
          <a:p>
            <a:fld id="{E25C3285-3FAB-4576-96CD-965DFBF441FB}" type="slidenum">
              <a:rPr lang="zh-TW" altLang="en-US" smtClean="0"/>
              <a:pPr/>
              <a:t>22</a:t>
            </a:fld>
            <a:endParaRPr lang="zh-TW" altLang="en-US"/>
          </a:p>
        </p:txBody>
      </p:sp>
    </p:spTree>
    <p:extLst>
      <p:ext uri="{BB962C8B-B14F-4D97-AF65-F5344CB8AC3E}">
        <p14:creationId xmlns:p14="http://schemas.microsoft.com/office/powerpoint/2010/main" val="352108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1520" y="404664"/>
            <a:ext cx="8722866" cy="430887"/>
          </a:xfrm>
          <a:prstGeom prst="rect">
            <a:avLst/>
          </a:prstGeom>
        </p:spPr>
        <p:txBody>
          <a:bodyPr vert="horz" wrap="square" lIns="0" tIns="0" rIns="0" bIns="0" rtlCol="0">
            <a:spAutoFit/>
          </a:bodyPr>
          <a:lstStyle/>
          <a:p>
            <a:pPr marL="12700" algn="l">
              <a:lnSpc>
                <a:spcPct val="100000"/>
              </a:lnSpc>
            </a:pPr>
            <a:r>
              <a:rPr sz="2800" dirty="0">
                <a:solidFill>
                  <a:srgbClr val="002060"/>
                </a:solidFill>
                <a:latin typeface="Times New Roman" pitchFamily="18" charset="0"/>
                <a:cs typeface="Times New Roman" pitchFamily="18" charset="0"/>
              </a:rPr>
              <a:t>Molding</a:t>
            </a:r>
            <a:r>
              <a:rPr sz="2800" spc="-20" dirty="0">
                <a:solidFill>
                  <a:srgbClr val="002060"/>
                </a:solidFill>
                <a:latin typeface="Times New Roman" pitchFamily="18" charset="0"/>
                <a:cs typeface="Times New Roman" pitchFamily="18" charset="0"/>
              </a:rPr>
              <a:t> </a:t>
            </a:r>
            <a:r>
              <a:rPr sz="2800" spc="-5" dirty="0">
                <a:solidFill>
                  <a:srgbClr val="002060"/>
                </a:solidFill>
                <a:latin typeface="Times New Roman" pitchFamily="18" charset="0"/>
                <a:cs typeface="Times New Roman" pitchFamily="18" charset="0"/>
              </a:rPr>
              <a:t>(sho</a:t>
            </a:r>
            <a:r>
              <a:rPr sz="2800" dirty="0">
                <a:solidFill>
                  <a:srgbClr val="002060"/>
                </a:solidFill>
                <a:latin typeface="Times New Roman" pitchFamily="18" charset="0"/>
                <a:cs typeface="Times New Roman" pitchFamily="18" charset="0"/>
              </a:rPr>
              <a:t>w</a:t>
            </a:r>
            <a:r>
              <a:rPr sz="2800" spc="5" dirty="0">
                <a:solidFill>
                  <a:srgbClr val="002060"/>
                </a:solidFill>
                <a:latin typeface="Times New Roman" pitchFamily="18" charset="0"/>
                <a:cs typeface="Times New Roman" pitchFamily="18" charset="0"/>
              </a:rPr>
              <a:t> </a:t>
            </a:r>
            <a:r>
              <a:rPr sz="2800" dirty="0">
                <a:solidFill>
                  <a:srgbClr val="002060"/>
                </a:solidFill>
                <a:latin typeface="Times New Roman" pitchFamily="18" charset="0"/>
                <a:cs typeface="Times New Roman" pitchFamily="18" charset="0"/>
              </a:rPr>
              <a:t>2x2 unit)</a:t>
            </a:r>
          </a:p>
        </p:txBody>
      </p:sp>
      <p:sp>
        <p:nvSpPr>
          <p:cNvPr id="3" name="object 3"/>
          <p:cNvSpPr/>
          <p:nvPr/>
        </p:nvSpPr>
        <p:spPr>
          <a:xfrm>
            <a:off x="4611751" y="1125474"/>
            <a:ext cx="4424299" cy="26638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07950" y="1125600"/>
            <a:ext cx="4392676" cy="2671699"/>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555496" y="4047536"/>
            <a:ext cx="1557655" cy="228600"/>
          </a:xfrm>
          <a:prstGeom prst="rect">
            <a:avLst/>
          </a:prstGeom>
        </p:spPr>
        <p:txBody>
          <a:bodyPr vert="horz" wrap="square" lIns="0" tIns="0" rIns="0" bIns="0" rtlCol="0">
            <a:spAutoFit/>
          </a:bodyPr>
          <a:lstStyle/>
          <a:p>
            <a:pPr marL="12700">
              <a:lnSpc>
                <a:spcPct val="100000"/>
              </a:lnSpc>
            </a:pPr>
            <a:r>
              <a:rPr sz="1600" b="1" spc="-20" dirty="0">
                <a:latin typeface="Arial Black"/>
                <a:cs typeface="Arial Black"/>
              </a:rPr>
              <a:t>To</a:t>
            </a:r>
            <a:r>
              <a:rPr sz="1600" b="1" spc="-15" dirty="0">
                <a:latin typeface="Arial Black"/>
                <a:cs typeface="Arial Black"/>
              </a:rPr>
              <a:t>p</a:t>
            </a:r>
            <a:r>
              <a:rPr sz="1600" b="1" dirty="0">
                <a:latin typeface="Arial Black"/>
                <a:cs typeface="Arial Black"/>
              </a:rPr>
              <a:t> </a:t>
            </a:r>
            <a:r>
              <a:rPr sz="1600" b="1" spc="-20" dirty="0">
                <a:latin typeface="Arial Black"/>
                <a:cs typeface="Arial Black"/>
              </a:rPr>
              <a:t>s</a:t>
            </a:r>
            <a:r>
              <a:rPr sz="1600" b="1" spc="-10" dirty="0">
                <a:latin typeface="Arial Black"/>
                <a:cs typeface="Arial Black"/>
              </a:rPr>
              <a:t>ide</a:t>
            </a:r>
            <a:r>
              <a:rPr sz="1600" b="1" spc="10" dirty="0">
                <a:latin typeface="Arial Black"/>
                <a:cs typeface="Arial Black"/>
              </a:rPr>
              <a:t> </a:t>
            </a:r>
            <a:r>
              <a:rPr sz="1600" b="1" spc="-10" dirty="0">
                <a:latin typeface="Arial Black"/>
                <a:cs typeface="Arial Black"/>
              </a:rPr>
              <a:t>v</a:t>
            </a:r>
            <a:r>
              <a:rPr sz="1600" b="1" spc="-20" dirty="0">
                <a:latin typeface="Arial Black"/>
                <a:cs typeface="Arial Black"/>
              </a:rPr>
              <a:t>i</a:t>
            </a:r>
            <a:r>
              <a:rPr sz="1600" b="1" spc="-15" dirty="0">
                <a:latin typeface="Arial Black"/>
                <a:cs typeface="Arial Black"/>
              </a:rPr>
              <a:t>ew</a:t>
            </a:r>
            <a:endParaRPr sz="1600">
              <a:latin typeface="Arial Black"/>
              <a:cs typeface="Arial Black"/>
            </a:endParaRPr>
          </a:p>
        </p:txBody>
      </p:sp>
      <p:sp>
        <p:nvSpPr>
          <p:cNvPr id="6" name="object 6"/>
          <p:cNvSpPr txBox="1"/>
          <p:nvPr/>
        </p:nvSpPr>
        <p:spPr>
          <a:xfrm>
            <a:off x="5588253" y="4023787"/>
            <a:ext cx="1703705" cy="228600"/>
          </a:xfrm>
          <a:prstGeom prst="rect">
            <a:avLst/>
          </a:prstGeom>
        </p:spPr>
        <p:txBody>
          <a:bodyPr vert="horz" wrap="square" lIns="0" tIns="0" rIns="0" bIns="0" rtlCol="0">
            <a:spAutoFit/>
          </a:bodyPr>
          <a:lstStyle/>
          <a:p>
            <a:pPr marL="12700">
              <a:lnSpc>
                <a:spcPct val="100000"/>
              </a:lnSpc>
            </a:pPr>
            <a:r>
              <a:rPr sz="1600" b="1" spc="-25" dirty="0">
                <a:latin typeface="Arial Black"/>
                <a:cs typeface="Arial Black"/>
              </a:rPr>
              <a:t>B</a:t>
            </a:r>
            <a:r>
              <a:rPr sz="1600" b="1" spc="-15" dirty="0">
                <a:latin typeface="Arial Black"/>
                <a:cs typeface="Arial Black"/>
              </a:rPr>
              <a:t>ack</a:t>
            </a:r>
            <a:r>
              <a:rPr sz="1600" b="1" spc="5" dirty="0">
                <a:latin typeface="Arial Black"/>
                <a:cs typeface="Arial Black"/>
              </a:rPr>
              <a:t> </a:t>
            </a:r>
            <a:r>
              <a:rPr sz="1600" b="1" spc="-10" dirty="0">
                <a:latin typeface="Arial Black"/>
                <a:cs typeface="Arial Black"/>
              </a:rPr>
              <a:t>s</a:t>
            </a:r>
            <a:r>
              <a:rPr sz="1600" b="1" spc="-20" dirty="0">
                <a:latin typeface="Arial Black"/>
                <a:cs typeface="Arial Black"/>
              </a:rPr>
              <a:t>i</a:t>
            </a:r>
            <a:r>
              <a:rPr sz="1600" b="1" spc="-15" dirty="0">
                <a:latin typeface="Arial Black"/>
                <a:cs typeface="Arial Black"/>
              </a:rPr>
              <a:t>de</a:t>
            </a:r>
            <a:r>
              <a:rPr sz="1600" b="1" dirty="0">
                <a:latin typeface="Arial Black"/>
                <a:cs typeface="Arial Black"/>
              </a:rPr>
              <a:t> </a:t>
            </a:r>
            <a:r>
              <a:rPr sz="1600" b="1" spc="-20" dirty="0">
                <a:latin typeface="Arial Black"/>
                <a:cs typeface="Arial Black"/>
              </a:rPr>
              <a:t>v</a:t>
            </a:r>
            <a:r>
              <a:rPr sz="1600" b="1" spc="-15" dirty="0">
                <a:latin typeface="Arial Black"/>
                <a:cs typeface="Arial Black"/>
              </a:rPr>
              <a:t>iew</a:t>
            </a:r>
            <a:endParaRPr sz="1600">
              <a:latin typeface="Arial Black"/>
              <a:cs typeface="Arial Black"/>
            </a:endParaRPr>
          </a:p>
        </p:txBody>
      </p:sp>
      <p:sp>
        <p:nvSpPr>
          <p:cNvPr id="7" name="object 7"/>
          <p:cNvSpPr/>
          <p:nvPr/>
        </p:nvSpPr>
        <p:spPr>
          <a:xfrm>
            <a:off x="6804025" y="4508500"/>
            <a:ext cx="2160651" cy="19431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121525" y="2997200"/>
            <a:ext cx="504825" cy="503555"/>
          </a:xfrm>
          <a:custGeom>
            <a:avLst/>
            <a:gdLst/>
            <a:ahLst/>
            <a:cxnLst/>
            <a:rect l="l" t="t" r="r" b="b"/>
            <a:pathLst>
              <a:path w="504825" h="503554">
                <a:moveTo>
                  <a:pt x="0" y="251587"/>
                </a:moveTo>
                <a:lnTo>
                  <a:pt x="3304" y="210780"/>
                </a:lnTo>
                <a:lnTo>
                  <a:pt x="12870" y="172069"/>
                </a:lnTo>
                <a:lnTo>
                  <a:pt x="28179" y="135972"/>
                </a:lnTo>
                <a:lnTo>
                  <a:pt x="48711" y="103007"/>
                </a:lnTo>
                <a:lnTo>
                  <a:pt x="73945" y="73691"/>
                </a:lnTo>
                <a:lnTo>
                  <a:pt x="103363" y="48544"/>
                </a:lnTo>
                <a:lnTo>
                  <a:pt x="136445" y="28083"/>
                </a:lnTo>
                <a:lnTo>
                  <a:pt x="172671" y="12826"/>
                </a:lnTo>
                <a:lnTo>
                  <a:pt x="211521" y="3293"/>
                </a:lnTo>
                <a:lnTo>
                  <a:pt x="252475" y="0"/>
                </a:lnTo>
                <a:lnTo>
                  <a:pt x="273165" y="834"/>
                </a:lnTo>
                <a:lnTo>
                  <a:pt x="313102" y="7312"/>
                </a:lnTo>
                <a:lnTo>
                  <a:pt x="350680" y="19772"/>
                </a:lnTo>
                <a:lnTo>
                  <a:pt x="385380" y="37695"/>
                </a:lnTo>
                <a:lnTo>
                  <a:pt x="416681" y="60564"/>
                </a:lnTo>
                <a:lnTo>
                  <a:pt x="444063" y="87860"/>
                </a:lnTo>
                <a:lnTo>
                  <a:pt x="467005" y="119065"/>
                </a:lnTo>
                <a:lnTo>
                  <a:pt x="484987" y="153662"/>
                </a:lnTo>
                <a:lnTo>
                  <a:pt x="497488" y="191130"/>
                </a:lnTo>
                <a:lnTo>
                  <a:pt x="503988" y="230954"/>
                </a:lnTo>
                <a:lnTo>
                  <a:pt x="504825" y="251587"/>
                </a:lnTo>
                <a:lnTo>
                  <a:pt x="503988" y="272220"/>
                </a:lnTo>
                <a:lnTo>
                  <a:pt x="497488" y="312050"/>
                </a:lnTo>
                <a:lnTo>
                  <a:pt x="484987" y="349531"/>
                </a:lnTo>
                <a:lnTo>
                  <a:pt x="467005" y="384143"/>
                </a:lnTo>
                <a:lnTo>
                  <a:pt x="444063" y="415367"/>
                </a:lnTo>
                <a:lnTo>
                  <a:pt x="416681" y="442682"/>
                </a:lnTo>
                <a:lnTo>
                  <a:pt x="385380" y="465569"/>
                </a:lnTo>
                <a:lnTo>
                  <a:pt x="350680" y="483508"/>
                </a:lnTo>
                <a:lnTo>
                  <a:pt x="313102" y="495980"/>
                </a:lnTo>
                <a:lnTo>
                  <a:pt x="273165" y="502466"/>
                </a:lnTo>
                <a:lnTo>
                  <a:pt x="252475" y="503300"/>
                </a:lnTo>
                <a:lnTo>
                  <a:pt x="231768" y="502466"/>
                </a:lnTo>
                <a:lnTo>
                  <a:pt x="191800" y="495980"/>
                </a:lnTo>
                <a:lnTo>
                  <a:pt x="154197" y="483508"/>
                </a:lnTo>
                <a:lnTo>
                  <a:pt x="119479" y="465569"/>
                </a:lnTo>
                <a:lnTo>
                  <a:pt x="88164" y="442682"/>
                </a:lnTo>
                <a:lnTo>
                  <a:pt x="60773" y="415367"/>
                </a:lnTo>
                <a:lnTo>
                  <a:pt x="37824" y="384143"/>
                </a:lnTo>
                <a:lnTo>
                  <a:pt x="19839" y="349531"/>
                </a:lnTo>
                <a:lnTo>
                  <a:pt x="7337" y="312050"/>
                </a:lnTo>
                <a:lnTo>
                  <a:pt x="836" y="272220"/>
                </a:lnTo>
                <a:lnTo>
                  <a:pt x="0" y="251587"/>
                </a:lnTo>
                <a:close/>
              </a:path>
            </a:pathLst>
          </a:custGeom>
          <a:ln w="25400">
            <a:solidFill>
              <a:srgbClr val="FF0000"/>
            </a:solidFill>
          </a:ln>
        </p:spPr>
        <p:txBody>
          <a:bodyPr wrap="square" lIns="0" tIns="0" rIns="0" bIns="0" rtlCol="0"/>
          <a:lstStyle/>
          <a:p>
            <a:endParaRPr/>
          </a:p>
        </p:txBody>
      </p:sp>
      <p:sp>
        <p:nvSpPr>
          <p:cNvPr id="9" name="object 9"/>
          <p:cNvSpPr/>
          <p:nvPr/>
        </p:nvSpPr>
        <p:spPr>
          <a:xfrm>
            <a:off x="7402448" y="3498215"/>
            <a:ext cx="321945" cy="1010285"/>
          </a:xfrm>
          <a:custGeom>
            <a:avLst/>
            <a:gdLst/>
            <a:ahLst/>
            <a:cxnLst/>
            <a:rect l="l" t="t" r="r" b="b"/>
            <a:pathLst>
              <a:path w="321945" h="1010285">
                <a:moveTo>
                  <a:pt x="229616" y="924306"/>
                </a:moveTo>
                <a:lnTo>
                  <a:pt x="224408" y="924433"/>
                </a:lnTo>
                <a:lnTo>
                  <a:pt x="218058" y="931037"/>
                </a:lnTo>
                <a:lnTo>
                  <a:pt x="218185" y="936244"/>
                </a:lnTo>
                <a:lnTo>
                  <a:pt x="295401" y="1010285"/>
                </a:lnTo>
                <a:lnTo>
                  <a:pt x="298832" y="996823"/>
                </a:lnTo>
                <a:lnTo>
                  <a:pt x="282955" y="996823"/>
                </a:lnTo>
                <a:lnTo>
                  <a:pt x="274592" y="967490"/>
                </a:lnTo>
                <a:lnTo>
                  <a:pt x="229616" y="924306"/>
                </a:lnTo>
                <a:close/>
              </a:path>
              <a:path w="321945" h="1010285">
                <a:moveTo>
                  <a:pt x="274592" y="967490"/>
                </a:moveTo>
                <a:lnTo>
                  <a:pt x="282955" y="996823"/>
                </a:lnTo>
                <a:lnTo>
                  <a:pt x="297949" y="992505"/>
                </a:lnTo>
                <a:lnTo>
                  <a:pt x="282828" y="992505"/>
                </a:lnTo>
                <a:lnTo>
                  <a:pt x="286340" y="978769"/>
                </a:lnTo>
                <a:lnTo>
                  <a:pt x="274592" y="967490"/>
                </a:lnTo>
                <a:close/>
              </a:path>
              <a:path w="321945" h="1010285">
                <a:moveTo>
                  <a:pt x="310387" y="899922"/>
                </a:moveTo>
                <a:lnTo>
                  <a:pt x="305816" y="902589"/>
                </a:lnTo>
                <a:lnTo>
                  <a:pt x="290427" y="962782"/>
                </a:lnTo>
                <a:lnTo>
                  <a:pt x="298830" y="992251"/>
                </a:lnTo>
                <a:lnTo>
                  <a:pt x="282955" y="996823"/>
                </a:lnTo>
                <a:lnTo>
                  <a:pt x="298832" y="996823"/>
                </a:lnTo>
                <a:lnTo>
                  <a:pt x="320675" y="911098"/>
                </a:lnTo>
                <a:lnTo>
                  <a:pt x="321818" y="906780"/>
                </a:lnTo>
                <a:lnTo>
                  <a:pt x="319150" y="902208"/>
                </a:lnTo>
                <a:lnTo>
                  <a:pt x="310387" y="899922"/>
                </a:lnTo>
                <a:close/>
              </a:path>
              <a:path w="321945" h="1010285">
                <a:moveTo>
                  <a:pt x="286340" y="978769"/>
                </a:moveTo>
                <a:lnTo>
                  <a:pt x="282828" y="992505"/>
                </a:lnTo>
                <a:lnTo>
                  <a:pt x="296545" y="988568"/>
                </a:lnTo>
                <a:lnTo>
                  <a:pt x="286340" y="978769"/>
                </a:lnTo>
                <a:close/>
              </a:path>
              <a:path w="321945" h="1010285">
                <a:moveTo>
                  <a:pt x="290427" y="962782"/>
                </a:moveTo>
                <a:lnTo>
                  <a:pt x="286340" y="978769"/>
                </a:lnTo>
                <a:lnTo>
                  <a:pt x="296545" y="988568"/>
                </a:lnTo>
                <a:lnTo>
                  <a:pt x="282828" y="992505"/>
                </a:lnTo>
                <a:lnTo>
                  <a:pt x="297949" y="992505"/>
                </a:lnTo>
                <a:lnTo>
                  <a:pt x="298830" y="992251"/>
                </a:lnTo>
                <a:lnTo>
                  <a:pt x="290427" y="962782"/>
                </a:lnTo>
                <a:close/>
              </a:path>
              <a:path w="321945" h="1010285">
                <a:moveTo>
                  <a:pt x="15875" y="0"/>
                </a:moveTo>
                <a:lnTo>
                  <a:pt x="0" y="4445"/>
                </a:lnTo>
                <a:lnTo>
                  <a:pt x="274592" y="967490"/>
                </a:lnTo>
                <a:lnTo>
                  <a:pt x="286340" y="978769"/>
                </a:lnTo>
                <a:lnTo>
                  <a:pt x="290427" y="962782"/>
                </a:lnTo>
                <a:lnTo>
                  <a:pt x="15875" y="0"/>
                </a:lnTo>
                <a:close/>
              </a:path>
            </a:pathLst>
          </a:custGeom>
          <a:solidFill>
            <a:srgbClr val="FF0000"/>
          </a:solidFill>
        </p:spPr>
        <p:txBody>
          <a:bodyPr wrap="square" lIns="0" tIns="0" rIns="0" bIns="0" rtlCol="0"/>
          <a:lstStyle/>
          <a:p>
            <a:endParaRPr/>
          </a:p>
        </p:txBody>
      </p:sp>
      <p:pic>
        <p:nvPicPr>
          <p:cNvPr id="10" name="圖片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11" name="投影片編號版面配置區 10"/>
          <p:cNvSpPr>
            <a:spLocks noGrp="1"/>
          </p:cNvSpPr>
          <p:nvPr>
            <p:ph type="sldNum" sz="quarter" idx="12"/>
          </p:nvPr>
        </p:nvSpPr>
        <p:spPr/>
        <p:txBody>
          <a:bodyPr/>
          <a:lstStyle/>
          <a:p>
            <a:fld id="{E25C3285-3FAB-4576-96CD-965DFBF441FB}" type="slidenum">
              <a:rPr lang="zh-TW" altLang="en-US" smtClean="0"/>
              <a:pPr/>
              <a:t>23</a:t>
            </a:fld>
            <a:endParaRPr lang="zh-TW" altLang="en-US"/>
          </a:p>
        </p:txBody>
      </p:sp>
    </p:spTree>
    <p:extLst>
      <p:ext uri="{BB962C8B-B14F-4D97-AF65-F5344CB8AC3E}">
        <p14:creationId xmlns:p14="http://schemas.microsoft.com/office/powerpoint/2010/main" val="1111891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1520" y="343254"/>
            <a:ext cx="5903595" cy="430887"/>
          </a:xfrm>
          <a:prstGeom prst="rect">
            <a:avLst/>
          </a:prstGeom>
        </p:spPr>
        <p:txBody>
          <a:bodyPr vert="horz" wrap="square" lIns="0" tIns="0" rIns="0" bIns="0" rtlCol="0">
            <a:spAutoFit/>
          </a:bodyPr>
          <a:lstStyle/>
          <a:p>
            <a:pPr marL="12700">
              <a:lnSpc>
                <a:spcPct val="100000"/>
              </a:lnSpc>
              <a:tabLst>
                <a:tab pos="780415" algn="l"/>
              </a:tabLst>
            </a:pPr>
            <a:r>
              <a:rPr sz="2800" b="1" spc="-5" dirty="0">
                <a:solidFill>
                  <a:srgbClr val="002060"/>
                </a:solidFill>
                <a:latin typeface="Times New Roman" pitchFamily="18" charset="0"/>
                <a:cs typeface="Times New Roman" pitchFamily="18" charset="0"/>
              </a:rPr>
              <a:t>2</a:t>
            </a:r>
            <a:r>
              <a:rPr sz="2800" b="1" spc="15" baseline="25132" dirty="0">
                <a:solidFill>
                  <a:srgbClr val="002060"/>
                </a:solidFill>
                <a:latin typeface="Times New Roman" pitchFamily="18" charset="0"/>
                <a:cs typeface="Times New Roman" pitchFamily="18" charset="0"/>
              </a:rPr>
              <a:t>nd</a:t>
            </a:r>
            <a:r>
              <a:rPr sz="2800" b="1" baseline="25132" dirty="0">
                <a:solidFill>
                  <a:srgbClr val="002060"/>
                </a:solidFill>
                <a:latin typeface="Times New Roman" pitchFamily="18" charset="0"/>
                <a:cs typeface="Times New Roman" pitchFamily="18" charset="0"/>
              </a:rPr>
              <a:t>	</a:t>
            </a:r>
            <a:r>
              <a:rPr sz="2800" b="1" dirty="0">
                <a:solidFill>
                  <a:srgbClr val="002060"/>
                </a:solidFill>
                <a:latin typeface="Times New Roman" pitchFamily="18" charset="0"/>
                <a:cs typeface="Times New Roman" pitchFamily="18" charset="0"/>
              </a:rPr>
              <a:t>etching(show 2x2 unit)</a:t>
            </a:r>
            <a:endParaRPr sz="2800" dirty="0">
              <a:solidFill>
                <a:srgbClr val="002060"/>
              </a:solidFill>
              <a:latin typeface="Times New Roman" pitchFamily="18" charset="0"/>
              <a:cs typeface="Times New Roman" pitchFamily="18" charset="0"/>
            </a:endParaRPr>
          </a:p>
        </p:txBody>
      </p:sp>
      <p:sp>
        <p:nvSpPr>
          <p:cNvPr id="3" name="object 3"/>
          <p:cNvSpPr/>
          <p:nvPr/>
        </p:nvSpPr>
        <p:spPr>
          <a:xfrm>
            <a:off x="4622800" y="1125474"/>
            <a:ext cx="4392549" cy="26638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07950" y="1125600"/>
            <a:ext cx="4392676" cy="2671699"/>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555496" y="4047536"/>
            <a:ext cx="1557655" cy="228600"/>
          </a:xfrm>
          <a:prstGeom prst="rect">
            <a:avLst/>
          </a:prstGeom>
        </p:spPr>
        <p:txBody>
          <a:bodyPr vert="horz" wrap="square" lIns="0" tIns="0" rIns="0" bIns="0" rtlCol="0">
            <a:spAutoFit/>
          </a:bodyPr>
          <a:lstStyle/>
          <a:p>
            <a:pPr marL="12700">
              <a:lnSpc>
                <a:spcPct val="100000"/>
              </a:lnSpc>
            </a:pPr>
            <a:r>
              <a:rPr sz="1600" b="1" spc="-20" dirty="0">
                <a:latin typeface="Arial Black"/>
                <a:cs typeface="Arial Black"/>
              </a:rPr>
              <a:t>To</a:t>
            </a:r>
            <a:r>
              <a:rPr sz="1600" b="1" spc="-15" dirty="0">
                <a:latin typeface="Arial Black"/>
                <a:cs typeface="Arial Black"/>
              </a:rPr>
              <a:t>p</a:t>
            </a:r>
            <a:r>
              <a:rPr sz="1600" b="1" dirty="0">
                <a:latin typeface="Arial Black"/>
                <a:cs typeface="Arial Black"/>
              </a:rPr>
              <a:t> </a:t>
            </a:r>
            <a:r>
              <a:rPr sz="1600" b="1" spc="-20" dirty="0">
                <a:latin typeface="Arial Black"/>
                <a:cs typeface="Arial Black"/>
              </a:rPr>
              <a:t>s</a:t>
            </a:r>
            <a:r>
              <a:rPr sz="1600" b="1" spc="-10" dirty="0">
                <a:latin typeface="Arial Black"/>
                <a:cs typeface="Arial Black"/>
              </a:rPr>
              <a:t>ide</a:t>
            </a:r>
            <a:r>
              <a:rPr sz="1600" b="1" spc="10" dirty="0">
                <a:latin typeface="Arial Black"/>
                <a:cs typeface="Arial Black"/>
              </a:rPr>
              <a:t> </a:t>
            </a:r>
            <a:r>
              <a:rPr sz="1600" b="1" spc="-10" dirty="0">
                <a:latin typeface="Arial Black"/>
                <a:cs typeface="Arial Black"/>
              </a:rPr>
              <a:t>v</a:t>
            </a:r>
            <a:r>
              <a:rPr sz="1600" b="1" spc="-20" dirty="0">
                <a:latin typeface="Arial Black"/>
                <a:cs typeface="Arial Black"/>
              </a:rPr>
              <a:t>i</a:t>
            </a:r>
            <a:r>
              <a:rPr sz="1600" b="1" spc="-15" dirty="0">
                <a:latin typeface="Arial Black"/>
                <a:cs typeface="Arial Black"/>
              </a:rPr>
              <a:t>ew</a:t>
            </a:r>
            <a:endParaRPr sz="1600">
              <a:latin typeface="Arial Black"/>
              <a:cs typeface="Arial Black"/>
            </a:endParaRPr>
          </a:p>
        </p:txBody>
      </p:sp>
      <p:sp>
        <p:nvSpPr>
          <p:cNvPr id="6" name="object 6"/>
          <p:cNvSpPr txBox="1"/>
          <p:nvPr/>
        </p:nvSpPr>
        <p:spPr>
          <a:xfrm>
            <a:off x="5588253" y="4023787"/>
            <a:ext cx="1703705" cy="228600"/>
          </a:xfrm>
          <a:prstGeom prst="rect">
            <a:avLst/>
          </a:prstGeom>
        </p:spPr>
        <p:txBody>
          <a:bodyPr vert="horz" wrap="square" lIns="0" tIns="0" rIns="0" bIns="0" rtlCol="0">
            <a:spAutoFit/>
          </a:bodyPr>
          <a:lstStyle/>
          <a:p>
            <a:pPr marL="12700">
              <a:lnSpc>
                <a:spcPct val="100000"/>
              </a:lnSpc>
            </a:pPr>
            <a:r>
              <a:rPr sz="1600" b="1" spc="-25" dirty="0">
                <a:latin typeface="Arial Black"/>
                <a:cs typeface="Arial Black"/>
              </a:rPr>
              <a:t>B</a:t>
            </a:r>
            <a:r>
              <a:rPr sz="1600" b="1" spc="-15" dirty="0">
                <a:latin typeface="Arial Black"/>
                <a:cs typeface="Arial Black"/>
              </a:rPr>
              <a:t>ack</a:t>
            </a:r>
            <a:r>
              <a:rPr sz="1600" b="1" spc="5" dirty="0">
                <a:latin typeface="Arial Black"/>
                <a:cs typeface="Arial Black"/>
              </a:rPr>
              <a:t> </a:t>
            </a:r>
            <a:r>
              <a:rPr sz="1600" b="1" spc="-10" dirty="0">
                <a:latin typeface="Arial Black"/>
                <a:cs typeface="Arial Black"/>
              </a:rPr>
              <a:t>s</a:t>
            </a:r>
            <a:r>
              <a:rPr sz="1600" b="1" spc="-20" dirty="0">
                <a:latin typeface="Arial Black"/>
                <a:cs typeface="Arial Black"/>
              </a:rPr>
              <a:t>i</a:t>
            </a:r>
            <a:r>
              <a:rPr sz="1600" b="1" spc="-15" dirty="0">
                <a:latin typeface="Arial Black"/>
                <a:cs typeface="Arial Black"/>
              </a:rPr>
              <a:t>de</a:t>
            </a:r>
            <a:r>
              <a:rPr sz="1600" b="1" dirty="0">
                <a:latin typeface="Arial Black"/>
                <a:cs typeface="Arial Black"/>
              </a:rPr>
              <a:t> </a:t>
            </a:r>
            <a:r>
              <a:rPr sz="1600" b="1" spc="-20" dirty="0">
                <a:latin typeface="Arial Black"/>
                <a:cs typeface="Arial Black"/>
              </a:rPr>
              <a:t>v</a:t>
            </a:r>
            <a:r>
              <a:rPr sz="1600" b="1" spc="-15" dirty="0">
                <a:latin typeface="Arial Black"/>
                <a:cs typeface="Arial Black"/>
              </a:rPr>
              <a:t>iew</a:t>
            </a:r>
            <a:endParaRPr sz="1600">
              <a:latin typeface="Arial Black"/>
              <a:cs typeface="Arial Black"/>
            </a:endParaRPr>
          </a:p>
        </p:txBody>
      </p:sp>
      <p:sp>
        <p:nvSpPr>
          <p:cNvPr id="7" name="object 7"/>
          <p:cNvSpPr/>
          <p:nvPr/>
        </p:nvSpPr>
        <p:spPr>
          <a:xfrm>
            <a:off x="6819074" y="4508500"/>
            <a:ext cx="2151126" cy="19431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7121525" y="2997200"/>
            <a:ext cx="504825" cy="503555"/>
          </a:xfrm>
          <a:custGeom>
            <a:avLst/>
            <a:gdLst/>
            <a:ahLst/>
            <a:cxnLst/>
            <a:rect l="l" t="t" r="r" b="b"/>
            <a:pathLst>
              <a:path w="504825" h="503554">
                <a:moveTo>
                  <a:pt x="0" y="251587"/>
                </a:moveTo>
                <a:lnTo>
                  <a:pt x="3304" y="210780"/>
                </a:lnTo>
                <a:lnTo>
                  <a:pt x="12870" y="172069"/>
                </a:lnTo>
                <a:lnTo>
                  <a:pt x="28179" y="135972"/>
                </a:lnTo>
                <a:lnTo>
                  <a:pt x="48711" y="103007"/>
                </a:lnTo>
                <a:lnTo>
                  <a:pt x="73945" y="73691"/>
                </a:lnTo>
                <a:lnTo>
                  <a:pt x="103363" y="48544"/>
                </a:lnTo>
                <a:lnTo>
                  <a:pt x="136445" y="28083"/>
                </a:lnTo>
                <a:lnTo>
                  <a:pt x="172671" y="12826"/>
                </a:lnTo>
                <a:lnTo>
                  <a:pt x="211521" y="3293"/>
                </a:lnTo>
                <a:lnTo>
                  <a:pt x="252475" y="0"/>
                </a:lnTo>
                <a:lnTo>
                  <a:pt x="273165" y="834"/>
                </a:lnTo>
                <a:lnTo>
                  <a:pt x="313102" y="7312"/>
                </a:lnTo>
                <a:lnTo>
                  <a:pt x="350680" y="19772"/>
                </a:lnTo>
                <a:lnTo>
                  <a:pt x="385380" y="37695"/>
                </a:lnTo>
                <a:lnTo>
                  <a:pt x="416681" y="60564"/>
                </a:lnTo>
                <a:lnTo>
                  <a:pt x="444063" y="87860"/>
                </a:lnTo>
                <a:lnTo>
                  <a:pt x="467005" y="119065"/>
                </a:lnTo>
                <a:lnTo>
                  <a:pt x="484987" y="153662"/>
                </a:lnTo>
                <a:lnTo>
                  <a:pt x="497488" y="191130"/>
                </a:lnTo>
                <a:lnTo>
                  <a:pt x="503988" y="230954"/>
                </a:lnTo>
                <a:lnTo>
                  <a:pt x="504825" y="251587"/>
                </a:lnTo>
                <a:lnTo>
                  <a:pt x="503988" y="272220"/>
                </a:lnTo>
                <a:lnTo>
                  <a:pt x="497488" y="312050"/>
                </a:lnTo>
                <a:lnTo>
                  <a:pt x="484987" y="349531"/>
                </a:lnTo>
                <a:lnTo>
                  <a:pt x="467005" y="384143"/>
                </a:lnTo>
                <a:lnTo>
                  <a:pt x="444063" y="415367"/>
                </a:lnTo>
                <a:lnTo>
                  <a:pt x="416681" y="442682"/>
                </a:lnTo>
                <a:lnTo>
                  <a:pt x="385380" y="465569"/>
                </a:lnTo>
                <a:lnTo>
                  <a:pt x="350680" y="483508"/>
                </a:lnTo>
                <a:lnTo>
                  <a:pt x="313102" y="495980"/>
                </a:lnTo>
                <a:lnTo>
                  <a:pt x="273165" y="502466"/>
                </a:lnTo>
                <a:lnTo>
                  <a:pt x="252475" y="503300"/>
                </a:lnTo>
                <a:lnTo>
                  <a:pt x="231768" y="502466"/>
                </a:lnTo>
                <a:lnTo>
                  <a:pt x="191800" y="495980"/>
                </a:lnTo>
                <a:lnTo>
                  <a:pt x="154197" y="483508"/>
                </a:lnTo>
                <a:lnTo>
                  <a:pt x="119479" y="465569"/>
                </a:lnTo>
                <a:lnTo>
                  <a:pt x="88164" y="442682"/>
                </a:lnTo>
                <a:lnTo>
                  <a:pt x="60773" y="415367"/>
                </a:lnTo>
                <a:lnTo>
                  <a:pt x="37824" y="384143"/>
                </a:lnTo>
                <a:lnTo>
                  <a:pt x="19839" y="349531"/>
                </a:lnTo>
                <a:lnTo>
                  <a:pt x="7337" y="312050"/>
                </a:lnTo>
                <a:lnTo>
                  <a:pt x="836" y="272220"/>
                </a:lnTo>
                <a:lnTo>
                  <a:pt x="0" y="251587"/>
                </a:lnTo>
                <a:close/>
              </a:path>
            </a:pathLst>
          </a:custGeom>
          <a:ln w="25400">
            <a:solidFill>
              <a:srgbClr val="FF0000"/>
            </a:solidFill>
          </a:ln>
        </p:spPr>
        <p:txBody>
          <a:bodyPr wrap="square" lIns="0" tIns="0" rIns="0" bIns="0" rtlCol="0"/>
          <a:lstStyle/>
          <a:p>
            <a:endParaRPr/>
          </a:p>
        </p:txBody>
      </p:sp>
      <p:sp>
        <p:nvSpPr>
          <p:cNvPr id="9" name="object 9"/>
          <p:cNvSpPr/>
          <p:nvPr/>
        </p:nvSpPr>
        <p:spPr>
          <a:xfrm>
            <a:off x="7402448" y="3498215"/>
            <a:ext cx="321945" cy="1010285"/>
          </a:xfrm>
          <a:custGeom>
            <a:avLst/>
            <a:gdLst/>
            <a:ahLst/>
            <a:cxnLst/>
            <a:rect l="l" t="t" r="r" b="b"/>
            <a:pathLst>
              <a:path w="321945" h="1010285">
                <a:moveTo>
                  <a:pt x="229616" y="924306"/>
                </a:moveTo>
                <a:lnTo>
                  <a:pt x="224408" y="924433"/>
                </a:lnTo>
                <a:lnTo>
                  <a:pt x="218058" y="931037"/>
                </a:lnTo>
                <a:lnTo>
                  <a:pt x="218185" y="936244"/>
                </a:lnTo>
                <a:lnTo>
                  <a:pt x="295401" y="1010285"/>
                </a:lnTo>
                <a:lnTo>
                  <a:pt x="298832" y="996823"/>
                </a:lnTo>
                <a:lnTo>
                  <a:pt x="282955" y="996823"/>
                </a:lnTo>
                <a:lnTo>
                  <a:pt x="274592" y="967490"/>
                </a:lnTo>
                <a:lnTo>
                  <a:pt x="229616" y="924306"/>
                </a:lnTo>
                <a:close/>
              </a:path>
              <a:path w="321945" h="1010285">
                <a:moveTo>
                  <a:pt x="274592" y="967490"/>
                </a:moveTo>
                <a:lnTo>
                  <a:pt x="282955" y="996823"/>
                </a:lnTo>
                <a:lnTo>
                  <a:pt x="297949" y="992505"/>
                </a:lnTo>
                <a:lnTo>
                  <a:pt x="282828" y="992505"/>
                </a:lnTo>
                <a:lnTo>
                  <a:pt x="286340" y="978769"/>
                </a:lnTo>
                <a:lnTo>
                  <a:pt x="274592" y="967490"/>
                </a:lnTo>
                <a:close/>
              </a:path>
              <a:path w="321945" h="1010285">
                <a:moveTo>
                  <a:pt x="310387" y="899922"/>
                </a:moveTo>
                <a:lnTo>
                  <a:pt x="305816" y="902589"/>
                </a:lnTo>
                <a:lnTo>
                  <a:pt x="290427" y="962782"/>
                </a:lnTo>
                <a:lnTo>
                  <a:pt x="298830" y="992251"/>
                </a:lnTo>
                <a:lnTo>
                  <a:pt x="282955" y="996823"/>
                </a:lnTo>
                <a:lnTo>
                  <a:pt x="298832" y="996823"/>
                </a:lnTo>
                <a:lnTo>
                  <a:pt x="320675" y="911098"/>
                </a:lnTo>
                <a:lnTo>
                  <a:pt x="321818" y="906780"/>
                </a:lnTo>
                <a:lnTo>
                  <a:pt x="319150" y="902208"/>
                </a:lnTo>
                <a:lnTo>
                  <a:pt x="310387" y="899922"/>
                </a:lnTo>
                <a:close/>
              </a:path>
              <a:path w="321945" h="1010285">
                <a:moveTo>
                  <a:pt x="286340" y="978769"/>
                </a:moveTo>
                <a:lnTo>
                  <a:pt x="282828" y="992505"/>
                </a:lnTo>
                <a:lnTo>
                  <a:pt x="296545" y="988568"/>
                </a:lnTo>
                <a:lnTo>
                  <a:pt x="286340" y="978769"/>
                </a:lnTo>
                <a:close/>
              </a:path>
              <a:path w="321945" h="1010285">
                <a:moveTo>
                  <a:pt x="290427" y="962782"/>
                </a:moveTo>
                <a:lnTo>
                  <a:pt x="286340" y="978769"/>
                </a:lnTo>
                <a:lnTo>
                  <a:pt x="296545" y="988568"/>
                </a:lnTo>
                <a:lnTo>
                  <a:pt x="282828" y="992505"/>
                </a:lnTo>
                <a:lnTo>
                  <a:pt x="297949" y="992505"/>
                </a:lnTo>
                <a:lnTo>
                  <a:pt x="298830" y="992251"/>
                </a:lnTo>
                <a:lnTo>
                  <a:pt x="290427" y="962782"/>
                </a:lnTo>
                <a:close/>
              </a:path>
              <a:path w="321945" h="1010285">
                <a:moveTo>
                  <a:pt x="15875" y="0"/>
                </a:moveTo>
                <a:lnTo>
                  <a:pt x="0" y="4445"/>
                </a:lnTo>
                <a:lnTo>
                  <a:pt x="274592" y="967490"/>
                </a:lnTo>
                <a:lnTo>
                  <a:pt x="286340" y="978769"/>
                </a:lnTo>
                <a:lnTo>
                  <a:pt x="290427" y="962782"/>
                </a:lnTo>
                <a:lnTo>
                  <a:pt x="15875" y="0"/>
                </a:lnTo>
                <a:close/>
              </a:path>
            </a:pathLst>
          </a:custGeom>
          <a:solidFill>
            <a:srgbClr val="FF0000"/>
          </a:solidFill>
        </p:spPr>
        <p:txBody>
          <a:bodyPr wrap="square" lIns="0" tIns="0" rIns="0" bIns="0" rtlCol="0"/>
          <a:lstStyle/>
          <a:p>
            <a:endParaRPr/>
          </a:p>
        </p:txBody>
      </p:sp>
      <p:pic>
        <p:nvPicPr>
          <p:cNvPr id="10" name="圖片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11" name="投影片編號版面配置區 10"/>
          <p:cNvSpPr>
            <a:spLocks noGrp="1"/>
          </p:cNvSpPr>
          <p:nvPr>
            <p:ph type="sldNum" sz="quarter" idx="12"/>
          </p:nvPr>
        </p:nvSpPr>
        <p:spPr/>
        <p:txBody>
          <a:bodyPr/>
          <a:lstStyle/>
          <a:p>
            <a:fld id="{E25C3285-3FAB-4576-96CD-965DFBF441FB}" type="slidenum">
              <a:rPr lang="zh-TW" altLang="en-US" smtClean="0"/>
              <a:pPr/>
              <a:t>24</a:t>
            </a:fld>
            <a:endParaRPr lang="zh-TW" altLang="en-US"/>
          </a:p>
        </p:txBody>
      </p:sp>
    </p:spTree>
    <p:extLst>
      <p:ext uri="{BB962C8B-B14F-4D97-AF65-F5344CB8AC3E}">
        <p14:creationId xmlns:p14="http://schemas.microsoft.com/office/powerpoint/2010/main" val="10849691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950" y="1125474"/>
            <a:ext cx="4424426" cy="2663825"/>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51520" y="260648"/>
            <a:ext cx="8229600" cy="430887"/>
          </a:xfrm>
          <a:prstGeom prst="rect">
            <a:avLst/>
          </a:prstGeom>
        </p:spPr>
        <p:txBody>
          <a:bodyPr vert="horz" wrap="square" lIns="0" tIns="0" rIns="0" bIns="0" rtlCol="0">
            <a:spAutoFit/>
          </a:bodyPr>
          <a:lstStyle/>
          <a:p>
            <a:pPr marL="12700" algn="l">
              <a:lnSpc>
                <a:spcPct val="100000"/>
              </a:lnSpc>
            </a:pPr>
            <a:r>
              <a:rPr sz="2800" spc="-5" dirty="0">
                <a:solidFill>
                  <a:srgbClr val="002060"/>
                </a:solidFill>
                <a:latin typeface="Times New Roman" pitchFamily="18" charset="0"/>
                <a:ea typeface="標楷體" pitchFamily="65" charset="-120"/>
                <a:cs typeface="Times New Roman" pitchFamily="18" charset="0"/>
              </a:rPr>
              <a:t>Platin</a:t>
            </a:r>
            <a:r>
              <a:rPr sz="2800" dirty="0">
                <a:solidFill>
                  <a:srgbClr val="002060"/>
                </a:solidFill>
                <a:latin typeface="Times New Roman" pitchFamily="18" charset="0"/>
                <a:ea typeface="標楷體" pitchFamily="65" charset="-120"/>
                <a:cs typeface="Times New Roman" pitchFamily="18" charset="0"/>
              </a:rPr>
              <a:t>g</a:t>
            </a:r>
            <a:r>
              <a:rPr sz="2800" spc="-10" dirty="0">
                <a:solidFill>
                  <a:srgbClr val="002060"/>
                </a:solidFill>
                <a:latin typeface="Times New Roman" pitchFamily="18" charset="0"/>
                <a:ea typeface="標楷體" pitchFamily="65" charset="-120"/>
                <a:cs typeface="Times New Roman" pitchFamily="18" charset="0"/>
              </a:rPr>
              <a:t> </a:t>
            </a:r>
            <a:r>
              <a:rPr sz="2800" spc="-5" dirty="0">
                <a:solidFill>
                  <a:srgbClr val="002060"/>
                </a:solidFill>
                <a:latin typeface="Times New Roman" pitchFamily="18" charset="0"/>
                <a:ea typeface="標楷體" pitchFamily="65" charset="-120"/>
                <a:cs typeface="Times New Roman" pitchFamily="18" charset="0"/>
              </a:rPr>
              <a:t>(sho</a:t>
            </a:r>
            <a:r>
              <a:rPr sz="2800" dirty="0">
                <a:solidFill>
                  <a:srgbClr val="002060"/>
                </a:solidFill>
                <a:latin typeface="Times New Roman" pitchFamily="18" charset="0"/>
                <a:ea typeface="標楷體" pitchFamily="65" charset="-120"/>
                <a:cs typeface="Times New Roman" pitchFamily="18" charset="0"/>
              </a:rPr>
              <a:t>w</a:t>
            </a:r>
            <a:r>
              <a:rPr sz="2800" spc="5" dirty="0">
                <a:solidFill>
                  <a:srgbClr val="002060"/>
                </a:solidFill>
                <a:latin typeface="Times New Roman" pitchFamily="18" charset="0"/>
                <a:ea typeface="標楷體" pitchFamily="65" charset="-120"/>
                <a:cs typeface="Times New Roman" pitchFamily="18" charset="0"/>
              </a:rPr>
              <a:t> </a:t>
            </a:r>
            <a:r>
              <a:rPr sz="2800" dirty="0">
                <a:solidFill>
                  <a:srgbClr val="002060"/>
                </a:solidFill>
                <a:latin typeface="Times New Roman" pitchFamily="18" charset="0"/>
                <a:ea typeface="標楷體" pitchFamily="65" charset="-120"/>
                <a:cs typeface="Times New Roman" pitchFamily="18" charset="0"/>
              </a:rPr>
              <a:t>2x2 unit)</a:t>
            </a:r>
          </a:p>
        </p:txBody>
      </p:sp>
      <p:sp>
        <p:nvSpPr>
          <p:cNvPr id="4" name="object 4"/>
          <p:cNvSpPr/>
          <p:nvPr/>
        </p:nvSpPr>
        <p:spPr>
          <a:xfrm>
            <a:off x="4614926" y="1125474"/>
            <a:ext cx="4392549" cy="2663825"/>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1555496" y="4047536"/>
            <a:ext cx="1557655" cy="228600"/>
          </a:xfrm>
          <a:prstGeom prst="rect">
            <a:avLst/>
          </a:prstGeom>
        </p:spPr>
        <p:txBody>
          <a:bodyPr vert="horz" wrap="square" lIns="0" tIns="0" rIns="0" bIns="0" rtlCol="0">
            <a:spAutoFit/>
          </a:bodyPr>
          <a:lstStyle/>
          <a:p>
            <a:pPr marL="12700">
              <a:lnSpc>
                <a:spcPct val="100000"/>
              </a:lnSpc>
            </a:pPr>
            <a:r>
              <a:rPr sz="1600" b="1" spc="-20" dirty="0">
                <a:latin typeface="Arial Black"/>
                <a:cs typeface="Arial Black"/>
              </a:rPr>
              <a:t>To</a:t>
            </a:r>
            <a:r>
              <a:rPr sz="1600" b="1" spc="-15" dirty="0">
                <a:latin typeface="Arial Black"/>
                <a:cs typeface="Arial Black"/>
              </a:rPr>
              <a:t>p</a:t>
            </a:r>
            <a:r>
              <a:rPr sz="1600" b="1" dirty="0">
                <a:latin typeface="Arial Black"/>
                <a:cs typeface="Arial Black"/>
              </a:rPr>
              <a:t> </a:t>
            </a:r>
            <a:r>
              <a:rPr sz="1600" b="1" spc="-20" dirty="0">
                <a:latin typeface="Arial Black"/>
                <a:cs typeface="Arial Black"/>
              </a:rPr>
              <a:t>s</a:t>
            </a:r>
            <a:r>
              <a:rPr sz="1600" b="1" spc="-10" dirty="0">
                <a:latin typeface="Arial Black"/>
                <a:cs typeface="Arial Black"/>
              </a:rPr>
              <a:t>ide</a:t>
            </a:r>
            <a:r>
              <a:rPr sz="1600" b="1" spc="10" dirty="0">
                <a:latin typeface="Arial Black"/>
                <a:cs typeface="Arial Black"/>
              </a:rPr>
              <a:t> </a:t>
            </a:r>
            <a:r>
              <a:rPr sz="1600" b="1" spc="-10" dirty="0">
                <a:latin typeface="Arial Black"/>
                <a:cs typeface="Arial Black"/>
              </a:rPr>
              <a:t>v</a:t>
            </a:r>
            <a:r>
              <a:rPr sz="1600" b="1" spc="-20" dirty="0">
                <a:latin typeface="Arial Black"/>
                <a:cs typeface="Arial Black"/>
              </a:rPr>
              <a:t>i</a:t>
            </a:r>
            <a:r>
              <a:rPr sz="1600" b="1" spc="-15" dirty="0">
                <a:latin typeface="Arial Black"/>
                <a:cs typeface="Arial Black"/>
              </a:rPr>
              <a:t>ew</a:t>
            </a:r>
            <a:endParaRPr sz="1600">
              <a:latin typeface="Arial Black"/>
              <a:cs typeface="Arial Black"/>
            </a:endParaRPr>
          </a:p>
        </p:txBody>
      </p:sp>
      <p:sp>
        <p:nvSpPr>
          <p:cNvPr id="6" name="object 6"/>
          <p:cNvSpPr txBox="1"/>
          <p:nvPr/>
        </p:nvSpPr>
        <p:spPr>
          <a:xfrm>
            <a:off x="5588253" y="4023787"/>
            <a:ext cx="1703705" cy="228600"/>
          </a:xfrm>
          <a:prstGeom prst="rect">
            <a:avLst/>
          </a:prstGeom>
        </p:spPr>
        <p:txBody>
          <a:bodyPr vert="horz" wrap="square" lIns="0" tIns="0" rIns="0" bIns="0" rtlCol="0">
            <a:spAutoFit/>
          </a:bodyPr>
          <a:lstStyle/>
          <a:p>
            <a:pPr marL="12700">
              <a:lnSpc>
                <a:spcPct val="100000"/>
              </a:lnSpc>
            </a:pPr>
            <a:r>
              <a:rPr sz="1600" b="1" spc="-25" dirty="0">
                <a:latin typeface="Arial Black"/>
                <a:cs typeface="Arial Black"/>
              </a:rPr>
              <a:t>B</a:t>
            </a:r>
            <a:r>
              <a:rPr sz="1600" b="1" spc="-15" dirty="0">
                <a:latin typeface="Arial Black"/>
                <a:cs typeface="Arial Black"/>
              </a:rPr>
              <a:t>ack</a:t>
            </a:r>
            <a:r>
              <a:rPr sz="1600" b="1" spc="5" dirty="0">
                <a:latin typeface="Arial Black"/>
                <a:cs typeface="Arial Black"/>
              </a:rPr>
              <a:t> </a:t>
            </a:r>
            <a:r>
              <a:rPr sz="1600" b="1" spc="-10" dirty="0">
                <a:latin typeface="Arial Black"/>
                <a:cs typeface="Arial Black"/>
              </a:rPr>
              <a:t>s</a:t>
            </a:r>
            <a:r>
              <a:rPr sz="1600" b="1" spc="-20" dirty="0">
                <a:latin typeface="Arial Black"/>
                <a:cs typeface="Arial Black"/>
              </a:rPr>
              <a:t>i</a:t>
            </a:r>
            <a:r>
              <a:rPr sz="1600" b="1" spc="-15" dirty="0">
                <a:latin typeface="Arial Black"/>
                <a:cs typeface="Arial Black"/>
              </a:rPr>
              <a:t>de</a:t>
            </a:r>
            <a:r>
              <a:rPr sz="1600" b="1" dirty="0">
                <a:latin typeface="Arial Black"/>
                <a:cs typeface="Arial Black"/>
              </a:rPr>
              <a:t> </a:t>
            </a:r>
            <a:r>
              <a:rPr sz="1600" b="1" spc="-20" dirty="0">
                <a:latin typeface="Arial Black"/>
                <a:cs typeface="Arial Black"/>
              </a:rPr>
              <a:t>v</a:t>
            </a:r>
            <a:r>
              <a:rPr sz="1600" b="1" spc="-15" dirty="0">
                <a:latin typeface="Arial Black"/>
                <a:cs typeface="Arial Black"/>
              </a:rPr>
              <a:t>iew</a:t>
            </a:r>
            <a:endParaRPr sz="1600">
              <a:latin typeface="Arial Black"/>
              <a:cs typeface="Arial Black"/>
            </a:endParaRPr>
          </a:p>
        </p:txBody>
      </p:sp>
      <p:sp>
        <p:nvSpPr>
          <p:cNvPr id="7" name="object 7"/>
          <p:cNvSpPr/>
          <p:nvPr/>
        </p:nvSpPr>
        <p:spPr>
          <a:xfrm>
            <a:off x="7121525" y="2997200"/>
            <a:ext cx="504825" cy="503555"/>
          </a:xfrm>
          <a:custGeom>
            <a:avLst/>
            <a:gdLst/>
            <a:ahLst/>
            <a:cxnLst/>
            <a:rect l="l" t="t" r="r" b="b"/>
            <a:pathLst>
              <a:path w="504825" h="503554">
                <a:moveTo>
                  <a:pt x="0" y="251587"/>
                </a:moveTo>
                <a:lnTo>
                  <a:pt x="3304" y="210780"/>
                </a:lnTo>
                <a:lnTo>
                  <a:pt x="12870" y="172069"/>
                </a:lnTo>
                <a:lnTo>
                  <a:pt x="28179" y="135972"/>
                </a:lnTo>
                <a:lnTo>
                  <a:pt x="48711" y="103007"/>
                </a:lnTo>
                <a:lnTo>
                  <a:pt x="73945" y="73691"/>
                </a:lnTo>
                <a:lnTo>
                  <a:pt x="103363" y="48544"/>
                </a:lnTo>
                <a:lnTo>
                  <a:pt x="136445" y="28083"/>
                </a:lnTo>
                <a:lnTo>
                  <a:pt x="172671" y="12826"/>
                </a:lnTo>
                <a:lnTo>
                  <a:pt x="211521" y="3293"/>
                </a:lnTo>
                <a:lnTo>
                  <a:pt x="252475" y="0"/>
                </a:lnTo>
                <a:lnTo>
                  <a:pt x="273165" y="834"/>
                </a:lnTo>
                <a:lnTo>
                  <a:pt x="313102" y="7312"/>
                </a:lnTo>
                <a:lnTo>
                  <a:pt x="350680" y="19772"/>
                </a:lnTo>
                <a:lnTo>
                  <a:pt x="385380" y="37695"/>
                </a:lnTo>
                <a:lnTo>
                  <a:pt x="416681" y="60564"/>
                </a:lnTo>
                <a:lnTo>
                  <a:pt x="444063" y="87860"/>
                </a:lnTo>
                <a:lnTo>
                  <a:pt x="467005" y="119065"/>
                </a:lnTo>
                <a:lnTo>
                  <a:pt x="484987" y="153662"/>
                </a:lnTo>
                <a:lnTo>
                  <a:pt x="497488" y="191130"/>
                </a:lnTo>
                <a:lnTo>
                  <a:pt x="503988" y="230954"/>
                </a:lnTo>
                <a:lnTo>
                  <a:pt x="504825" y="251587"/>
                </a:lnTo>
                <a:lnTo>
                  <a:pt x="503988" y="272220"/>
                </a:lnTo>
                <a:lnTo>
                  <a:pt x="497488" y="312050"/>
                </a:lnTo>
                <a:lnTo>
                  <a:pt x="484987" y="349531"/>
                </a:lnTo>
                <a:lnTo>
                  <a:pt x="467005" y="384143"/>
                </a:lnTo>
                <a:lnTo>
                  <a:pt x="444063" y="415367"/>
                </a:lnTo>
                <a:lnTo>
                  <a:pt x="416681" y="442682"/>
                </a:lnTo>
                <a:lnTo>
                  <a:pt x="385380" y="465569"/>
                </a:lnTo>
                <a:lnTo>
                  <a:pt x="350680" y="483508"/>
                </a:lnTo>
                <a:lnTo>
                  <a:pt x="313102" y="495980"/>
                </a:lnTo>
                <a:lnTo>
                  <a:pt x="273165" y="502466"/>
                </a:lnTo>
                <a:lnTo>
                  <a:pt x="252475" y="503300"/>
                </a:lnTo>
                <a:lnTo>
                  <a:pt x="231768" y="502466"/>
                </a:lnTo>
                <a:lnTo>
                  <a:pt x="191800" y="495980"/>
                </a:lnTo>
                <a:lnTo>
                  <a:pt x="154197" y="483508"/>
                </a:lnTo>
                <a:lnTo>
                  <a:pt x="119479" y="465569"/>
                </a:lnTo>
                <a:lnTo>
                  <a:pt x="88164" y="442682"/>
                </a:lnTo>
                <a:lnTo>
                  <a:pt x="60773" y="415367"/>
                </a:lnTo>
                <a:lnTo>
                  <a:pt x="37824" y="384143"/>
                </a:lnTo>
                <a:lnTo>
                  <a:pt x="19839" y="349531"/>
                </a:lnTo>
                <a:lnTo>
                  <a:pt x="7337" y="312050"/>
                </a:lnTo>
                <a:lnTo>
                  <a:pt x="836" y="272220"/>
                </a:lnTo>
                <a:lnTo>
                  <a:pt x="0" y="251587"/>
                </a:lnTo>
                <a:close/>
              </a:path>
            </a:pathLst>
          </a:custGeom>
          <a:ln w="25400">
            <a:solidFill>
              <a:srgbClr val="FF0000"/>
            </a:solidFill>
          </a:ln>
        </p:spPr>
        <p:txBody>
          <a:bodyPr wrap="square" lIns="0" tIns="0" rIns="0" bIns="0" rtlCol="0"/>
          <a:lstStyle/>
          <a:p>
            <a:endParaRPr/>
          </a:p>
        </p:txBody>
      </p:sp>
      <p:sp>
        <p:nvSpPr>
          <p:cNvPr id="8" name="object 8"/>
          <p:cNvSpPr/>
          <p:nvPr/>
        </p:nvSpPr>
        <p:spPr>
          <a:xfrm>
            <a:off x="7402448" y="3498215"/>
            <a:ext cx="321945" cy="1010285"/>
          </a:xfrm>
          <a:custGeom>
            <a:avLst/>
            <a:gdLst/>
            <a:ahLst/>
            <a:cxnLst/>
            <a:rect l="l" t="t" r="r" b="b"/>
            <a:pathLst>
              <a:path w="321945" h="1010285">
                <a:moveTo>
                  <a:pt x="229616" y="924306"/>
                </a:moveTo>
                <a:lnTo>
                  <a:pt x="224408" y="924433"/>
                </a:lnTo>
                <a:lnTo>
                  <a:pt x="218058" y="931037"/>
                </a:lnTo>
                <a:lnTo>
                  <a:pt x="218185" y="936244"/>
                </a:lnTo>
                <a:lnTo>
                  <a:pt x="295401" y="1010285"/>
                </a:lnTo>
                <a:lnTo>
                  <a:pt x="298832" y="996823"/>
                </a:lnTo>
                <a:lnTo>
                  <a:pt x="282955" y="996823"/>
                </a:lnTo>
                <a:lnTo>
                  <a:pt x="274592" y="967490"/>
                </a:lnTo>
                <a:lnTo>
                  <a:pt x="229616" y="924306"/>
                </a:lnTo>
                <a:close/>
              </a:path>
              <a:path w="321945" h="1010285">
                <a:moveTo>
                  <a:pt x="274592" y="967490"/>
                </a:moveTo>
                <a:lnTo>
                  <a:pt x="282955" y="996823"/>
                </a:lnTo>
                <a:lnTo>
                  <a:pt x="297949" y="992505"/>
                </a:lnTo>
                <a:lnTo>
                  <a:pt x="282828" y="992505"/>
                </a:lnTo>
                <a:lnTo>
                  <a:pt x="286340" y="978769"/>
                </a:lnTo>
                <a:lnTo>
                  <a:pt x="274592" y="967490"/>
                </a:lnTo>
                <a:close/>
              </a:path>
              <a:path w="321945" h="1010285">
                <a:moveTo>
                  <a:pt x="310387" y="899922"/>
                </a:moveTo>
                <a:lnTo>
                  <a:pt x="305816" y="902589"/>
                </a:lnTo>
                <a:lnTo>
                  <a:pt x="290427" y="962782"/>
                </a:lnTo>
                <a:lnTo>
                  <a:pt x="298830" y="992251"/>
                </a:lnTo>
                <a:lnTo>
                  <a:pt x="282955" y="996823"/>
                </a:lnTo>
                <a:lnTo>
                  <a:pt x="298832" y="996823"/>
                </a:lnTo>
                <a:lnTo>
                  <a:pt x="320675" y="911098"/>
                </a:lnTo>
                <a:lnTo>
                  <a:pt x="321818" y="906780"/>
                </a:lnTo>
                <a:lnTo>
                  <a:pt x="319150" y="902208"/>
                </a:lnTo>
                <a:lnTo>
                  <a:pt x="310387" y="899922"/>
                </a:lnTo>
                <a:close/>
              </a:path>
              <a:path w="321945" h="1010285">
                <a:moveTo>
                  <a:pt x="286340" y="978769"/>
                </a:moveTo>
                <a:lnTo>
                  <a:pt x="282828" y="992505"/>
                </a:lnTo>
                <a:lnTo>
                  <a:pt x="296545" y="988568"/>
                </a:lnTo>
                <a:lnTo>
                  <a:pt x="286340" y="978769"/>
                </a:lnTo>
                <a:close/>
              </a:path>
              <a:path w="321945" h="1010285">
                <a:moveTo>
                  <a:pt x="290427" y="962782"/>
                </a:moveTo>
                <a:lnTo>
                  <a:pt x="286340" y="978769"/>
                </a:lnTo>
                <a:lnTo>
                  <a:pt x="296545" y="988568"/>
                </a:lnTo>
                <a:lnTo>
                  <a:pt x="282828" y="992505"/>
                </a:lnTo>
                <a:lnTo>
                  <a:pt x="297949" y="992505"/>
                </a:lnTo>
                <a:lnTo>
                  <a:pt x="298830" y="992251"/>
                </a:lnTo>
                <a:lnTo>
                  <a:pt x="290427" y="962782"/>
                </a:lnTo>
                <a:close/>
              </a:path>
              <a:path w="321945" h="1010285">
                <a:moveTo>
                  <a:pt x="15875" y="0"/>
                </a:moveTo>
                <a:lnTo>
                  <a:pt x="0" y="4445"/>
                </a:lnTo>
                <a:lnTo>
                  <a:pt x="274592" y="967490"/>
                </a:lnTo>
                <a:lnTo>
                  <a:pt x="286340" y="978769"/>
                </a:lnTo>
                <a:lnTo>
                  <a:pt x="290427" y="962782"/>
                </a:lnTo>
                <a:lnTo>
                  <a:pt x="15875" y="0"/>
                </a:lnTo>
                <a:close/>
              </a:path>
            </a:pathLst>
          </a:custGeom>
          <a:solidFill>
            <a:srgbClr val="FF0000"/>
          </a:solidFill>
        </p:spPr>
        <p:txBody>
          <a:bodyPr wrap="square" lIns="0" tIns="0" rIns="0" bIns="0" rtlCol="0"/>
          <a:lstStyle/>
          <a:p>
            <a:endParaRPr/>
          </a:p>
        </p:txBody>
      </p:sp>
      <p:sp>
        <p:nvSpPr>
          <p:cNvPr id="9" name="object 9"/>
          <p:cNvSpPr/>
          <p:nvPr/>
        </p:nvSpPr>
        <p:spPr>
          <a:xfrm>
            <a:off x="6824726" y="4508500"/>
            <a:ext cx="2139950" cy="1936750"/>
          </a:xfrm>
          <a:prstGeom prst="rect">
            <a:avLst/>
          </a:prstGeom>
          <a:blipFill>
            <a:blip r:embed="rId5" cstate="print"/>
            <a:stretch>
              <a:fillRect/>
            </a:stretch>
          </a:blipFill>
        </p:spPr>
        <p:txBody>
          <a:bodyPr wrap="square" lIns="0" tIns="0" rIns="0" bIns="0" rtlCol="0"/>
          <a:lstStyle/>
          <a:p>
            <a:endParaRPr/>
          </a:p>
        </p:txBody>
      </p:sp>
      <p:pic>
        <p:nvPicPr>
          <p:cNvPr id="10" name="圖片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11" name="投影片編號版面配置區 10"/>
          <p:cNvSpPr>
            <a:spLocks noGrp="1"/>
          </p:cNvSpPr>
          <p:nvPr>
            <p:ph type="sldNum" sz="quarter" idx="12"/>
          </p:nvPr>
        </p:nvSpPr>
        <p:spPr/>
        <p:txBody>
          <a:bodyPr/>
          <a:lstStyle/>
          <a:p>
            <a:fld id="{E25C3285-3FAB-4576-96CD-965DFBF441FB}" type="slidenum">
              <a:rPr lang="zh-TW" altLang="en-US" smtClean="0"/>
              <a:pPr/>
              <a:t>25</a:t>
            </a:fld>
            <a:endParaRPr lang="zh-TW" altLang="en-US"/>
          </a:p>
        </p:txBody>
      </p:sp>
    </p:spTree>
    <p:extLst>
      <p:ext uri="{BB962C8B-B14F-4D97-AF65-F5344CB8AC3E}">
        <p14:creationId xmlns:p14="http://schemas.microsoft.com/office/powerpoint/2010/main" val="140130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387" y="260648"/>
            <a:ext cx="8229600" cy="430887"/>
          </a:xfrm>
          <a:prstGeom prst="rect">
            <a:avLst/>
          </a:prstGeom>
        </p:spPr>
        <p:txBody>
          <a:bodyPr vert="horz" wrap="square" lIns="0" tIns="0" rIns="0" bIns="0" rtlCol="0">
            <a:spAutoFit/>
          </a:bodyPr>
          <a:lstStyle/>
          <a:p>
            <a:pPr marL="12700" algn="l">
              <a:lnSpc>
                <a:spcPct val="100000"/>
              </a:lnSpc>
            </a:pPr>
            <a:r>
              <a:rPr lang="en-US" altLang="zh-TW" sz="2800" dirty="0" smtClean="0">
                <a:solidFill>
                  <a:srgbClr val="002060"/>
                </a:solidFill>
                <a:latin typeface="Times New Roman" pitchFamily="18" charset="0"/>
                <a:cs typeface="Times New Roman" pitchFamily="18" charset="0"/>
              </a:rPr>
              <a:t>S</a:t>
            </a:r>
            <a:r>
              <a:rPr sz="2800" dirty="0" smtClean="0">
                <a:solidFill>
                  <a:srgbClr val="002060"/>
                </a:solidFill>
                <a:latin typeface="Times New Roman" pitchFamily="18" charset="0"/>
                <a:cs typeface="Times New Roman" pitchFamily="18" charset="0"/>
              </a:rPr>
              <a:t>awing</a:t>
            </a:r>
            <a:r>
              <a:rPr sz="2800" spc="-20" dirty="0" smtClean="0">
                <a:solidFill>
                  <a:srgbClr val="002060"/>
                </a:solidFill>
                <a:latin typeface="Times New Roman" pitchFamily="18" charset="0"/>
                <a:cs typeface="Times New Roman" pitchFamily="18" charset="0"/>
              </a:rPr>
              <a:t> </a:t>
            </a:r>
            <a:r>
              <a:rPr lang="en-US" altLang="zh-TW" sz="2800" spc="-20" dirty="0" smtClean="0">
                <a:solidFill>
                  <a:srgbClr val="002060"/>
                </a:solidFill>
                <a:latin typeface="Times New Roman" pitchFamily="18" charset="0"/>
                <a:cs typeface="Times New Roman" pitchFamily="18" charset="0"/>
              </a:rPr>
              <a:t>S</a:t>
            </a:r>
            <a:r>
              <a:rPr sz="2800" dirty="0" smtClean="0">
                <a:solidFill>
                  <a:srgbClr val="002060"/>
                </a:solidFill>
                <a:latin typeface="Times New Roman" pitchFamily="18" charset="0"/>
                <a:cs typeface="Times New Roman" pitchFamily="18" charset="0"/>
              </a:rPr>
              <a:t>how</a:t>
            </a:r>
            <a:r>
              <a:rPr sz="2800" spc="-20" dirty="0" smtClean="0">
                <a:solidFill>
                  <a:srgbClr val="002060"/>
                </a:solidFill>
                <a:latin typeface="Times New Roman" pitchFamily="18" charset="0"/>
                <a:cs typeface="Times New Roman" pitchFamily="18" charset="0"/>
              </a:rPr>
              <a:t> </a:t>
            </a:r>
            <a:r>
              <a:rPr sz="2800" spc="-5" dirty="0">
                <a:solidFill>
                  <a:srgbClr val="002060"/>
                </a:solidFill>
                <a:latin typeface="Times New Roman" pitchFamily="18" charset="0"/>
                <a:cs typeface="Times New Roman" pitchFamily="18" charset="0"/>
              </a:rPr>
              <a:t>(Unit)</a:t>
            </a:r>
          </a:p>
        </p:txBody>
      </p:sp>
      <p:sp>
        <p:nvSpPr>
          <p:cNvPr id="3" name="object 3"/>
          <p:cNvSpPr txBox="1"/>
          <p:nvPr/>
        </p:nvSpPr>
        <p:spPr>
          <a:xfrm>
            <a:off x="1498219" y="4544614"/>
            <a:ext cx="1557655" cy="228600"/>
          </a:xfrm>
          <a:prstGeom prst="rect">
            <a:avLst/>
          </a:prstGeom>
        </p:spPr>
        <p:txBody>
          <a:bodyPr vert="horz" wrap="square" lIns="0" tIns="0" rIns="0" bIns="0" rtlCol="0">
            <a:spAutoFit/>
          </a:bodyPr>
          <a:lstStyle/>
          <a:p>
            <a:pPr marL="12700">
              <a:lnSpc>
                <a:spcPct val="100000"/>
              </a:lnSpc>
            </a:pPr>
            <a:r>
              <a:rPr sz="1600" b="1" spc="-20" dirty="0">
                <a:latin typeface="Arial Black"/>
                <a:cs typeface="Arial Black"/>
              </a:rPr>
              <a:t>To</a:t>
            </a:r>
            <a:r>
              <a:rPr sz="1600" b="1" spc="-15" dirty="0">
                <a:latin typeface="Arial Black"/>
                <a:cs typeface="Arial Black"/>
              </a:rPr>
              <a:t>p</a:t>
            </a:r>
            <a:r>
              <a:rPr sz="1600" b="1" dirty="0">
                <a:latin typeface="Arial Black"/>
                <a:cs typeface="Arial Black"/>
              </a:rPr>
              <a:t> </a:t>
            </a:r>
            <a:r>
              <a:rPr sz="1600" b="1" spc="-20" dirty="0">
                <a:latin typeface="Arial Black"/>
                <a:cs typeface="Arial Black"/>
              </a:rPr>
              <a:t>s</a:t>
            </a:r>
            <a:r>
              <a:rPr sz="1600" b="1" spc="-10" dirty="0">
                <a:latin typeface="Arial Black"/>
                <a:cs typeface="Arial Black"/>
              </a:rPr>
              <a:t>ide</a:t>
            </a:r>
            <a:r>
              <a:rPr sz="1600" b="1" spc="10" dirty="0">
                <a:latin typeface="Arial Black"/>
                <a:cs typeface="Arial Black"/>
              </a:rPr>
              <a:t> </a:t>
            </a:r>
            <a:r>
              <a:rPr sz="1600" b="1" spc="-10" dirty="0">
                <a:latin typeface="Arial Black"/>
                <a:cs typeface="Arial Black"/>
              </a:rPr>
              <a:t>v</a:t>
            </a:r>
            <a:r>
              <a:rPr sz="1600" b="1" spc="-20" dirty="0">
                <a:latin typeface="Arial Black"/>
                <a:cs typeface="Arial Black"/>
              </a:rPr>
              <a:t>i</a:t>
            </a:r>
            <a:r>
              <a:rPr sz="1600" b="1" spc="-15" dirty="0">
                <a:latin typeface="Arial Black"/>
                <a:cs typeface="Arial Black"/>
              </a:rPr>
              <a:t>ew</a:t>
            </a:r>
            <a:endParaRPr sz="1600">
              <a:latin typeface="Arial Black"/>
              <a:cs typeface="Arial Black"/>
            </a:endParaRPr>
          </a:p>
        </p:txBody>
      </p:sp>
      <p:sp>
        <p:nvSpPr>
          <p:cNvPr id="4" name="object 4"/>
          <p:cNvSpPr txBox="1"/>
          <p:nvPr/>
        </p:nvSpPr>
        <p:spPr>
          <a:xfrm>
            <a:off x="5875782" y="4552615"/>
            <a:ext cx="1703705" cy="228600"/>
          </a:xfrm>
          <a:prstGeom prst="rect">
            <a:avLst/>
          </a:prstGeom>
        </p:spPr>
        <p:txBody>
          <a:bodyPr vert="horz" wrap="square" lIns="0" tIns="0" rIns="0" bIns="0" rtlCol="0">
            <a:spAutoFit/>
          </a:bodyPr>
          <a:lstStyle/>
          <a:p>
            <a:pPr marL="12700">
              <a:lnSpc>
                <a:spcPct val="100000"/>
              </a:lnSpc>
            </a:pPr>
            <a:r>
              <a:rPr sz="1600" b="1" spc="-25" dirty="0">
                <a:latin typeface="Arial Black"/>
                <a:cs typeface="Arial Black"/>
              </a:rPr>
              <a:t>B</a:t>
            </a:r>
            <a:r>
              <a:rPr sz="1600" b="1" spc="-15" dirty="0">
                <a:latin typeface="Arial Black"/>
                <a:cs typeface="Arial Black"/>
              </a:rPr>
              <a:t>ack</a:t>
            </a:r>
            <a:r>
              <a:rPr sz="1600" b="1" spc="5" dirty="0">
                <a:latin typeface="Arial Black"/>
                <a:cs typeface="Arial Black"/>
              </a:rPr>
              <a:t> </a:t>
            </a:r>
            <a:r>
              <a:rPr sz="1600" b="1" spc="-10" dirty="0">
                <a:latin typeface="Arial Black"/>
                <a:cs typeface="Arial Black"/>
              </a:rPr>
              <a:t>s</a:t>
            </a:r>
            <a:r>
              <a:rPr sz="1600" b="1" spc="-20" dirty="0">
                <a:latin typeface="Arial Black"/>
                <a:cs typeface="Arial Black"/>
              </a:rPr>
              <a:t>i</a:t>
            </a:r>
            <a:r>
              <a:rPr sz="1600" b="1" spc="-15" dirty="0">
                <a:latin typeface="Arial Black"/>
                <a:cs typeface="Arial Black"/>
              </a:rPr>
              <a:t>de</a:t>
            </a:r>
            <a:r>
              <a:rPr sz="1600" b="1" dirty="0">
                <a:latin typeface="Arial Black"/>
                <a:cs typeface="Arial Black"/>
              </a:rPr>
              <a:t> </a:t>
            </a:r>
            <a:r>
              <a:rPr sz="1600" b="1" spc="-20" dirty="0">
                <a:latin typeface="Arial Black"/>
                <a:cs typeface="Arial Black"/>
              </a:rPr>
              <a:t>v</a:t>
            </a:r>
            <a:r>
              <a:rPr sz="1600" b="1" spc="-15" dirty="0">
                <a:latin typeface="Arial Black"/>
                <a:cs typeface="Arial Black"/>
              </a:rPr>
              <a:t>iew</a:t>
            </a:r>
            <a:endParaRPr sz="1600">
              <a:latin typeface="Arial Black"/>
              <a:cs typeface="Arial Black"/>
            </a:endParaRPr>
          </a:p>
        </p:txBody>
      </p:sp>
      <p:sp>
        <p:nvSpPr>
          <p:cNvPr id="5" name="object 5"/>
          <p:cNvSpPr/>
          <p:nvPr/>
        </p:nvSpPr>
        <p:spPr>
          <a:xfrm>
            <a:off x="179387" y="1125600"/>
            <a:ext cx="4321175" cy="316699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657725" y="1125600"/>
            <a:ext cx="4319524" cy="316699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73037" y="5084826"/>
            <a:ext cx="8791575" cy="28892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104887" y="1604899"/>
            <a:ext cx="2232025" cy="2160905"/>
          </a:xfrm>
          <a:custGeom>
            <a:avLst/>
            <a:gdLst/>
            <a:ahLst/>
            <a:cxnLst/>
            <a:rect l="l" t="t" r="r" b="b"/>
            <a:pathLst>
              <a:path w="2232025" h="2160904">
                <a:moveTo>
                  <a:pt x="2138184" y="2127758"/>
                </a:moveTo>
                <a:lnTo>
                  <a:pt x="2135644" y="2129282"/>
                </a:lnTo>
                <a:lnTo>
                  <a:pt x="2135009" y="2131949"/>
                </a:lnTo>
                <a:lnTo>
                  <a:pt x="2134374" y="2134489"/>
                </a:lnTo>
                <a:lnTo>
                  <a:pt x="2135898" y="2137029"/>
                </a:lnTo>
                <a:lnTo>
                  <a:pt x="2232037" y="2160651"/>
                </a:lnTo>
                <a:lnTo>
                  <a:pt x="2231182" y="2157603"/>
                </a:lnTo>
                <a:lnTo>
                  <a:pt x="2222004" y="2157603"/>
                </a:lnTo>
                <a:lnTo>
                  <a:pt x="2209231" y="2145238"/>
                </a:lnTo>
                <a:lnTo>
                  <a:pt x="2138184" y="2127758"/>
                </a:lnTo>
                <a:close/>
              </a:path>
              <a:path w="2232025" h="2160904">
                <a:moveTo>
                  <a:pt x="2209231" y="2145238"/>
                </a:moveTo>
                <a:lnTo>
                  <a:pt x="2222004" y="2157603"/>
                </a:lnTo>
                <a:lnTo>
                  <a:pt x="2224206" y="2155317"/>
                </a:lnTo>
                <a:lnTo>
                  <a:pt x="2220734" y="2155317"/>
                </a:lnTo>
                <a:lnTo>
                  <a:pt x="2218543" y="2147529"/>
                </a:lnTo>
                <a:lnTo>
                  <a:pt x="2209231" y="2145238"/>
                </a:lnTo>
                <a:close/>
              </a:path>
              <a:path w="2232025" h="2160904">
                <a:moveTo>
                  <a:pt x="2202700" y="2063877"/>
                </a:moveTo>
                <a:lnTo>
                  <a:pt x="2200160" y="2064512"/>
                </a:lnTo>
                <a:lnTo>
                  <a:pt x="2197620" y="2065274"/>
                </a:lnTo>
                <a:lnTo>
                  <a:pt x="2196096" y="2067940"/>
                </a:lnTo>
                <a:lnTo>
                  <a:pt x="2196858" y="2070481"/>
                </a:lnTo>
                <a:lnTo>
                  <a:pt x="2216017" y="2138556"/>
                </a:lnTo>
                <a:lnTo>
                  <a:pt x="2228608" y="2150745"/>
                </a:lnTo>
                <a:lnTo>
                  <a:pt x="2222004" y="2157603"/>
                </a:lnTo>
                <a:lnTo>
                  <a:pt x="2231182" y="2157603"/>
                </a:lnTo>
                <a:lnTo>
                  <a:pt x="2206002" y="2067814"/>
                </a:lnTo>
                <a:lnTo>
                  <a:pt x="2205240" y="2065274"/>
                </a:lnTo>
                <a:lnTo>
                  <a:pt x="2202700" y="2063877"/>
                </a:lnTo>
                <a:close/>
              </a:path>
              <a:path w="2232025" h="2160904">
                <a:moveTo>
                  <a:pt x="2218543" y="2147529"/>
                </a:moveTo>
                <a:lnTo>
                  <a:pt x="2220734" y="2155317"/>
                </a:lnTo>
                <a:lnTo>
                  <a:pt x="2226449" y="2149475"/>
                </a:lnTo>
                <a:lnTo>
                  <a:pt x="2218543" y="2147529"/>
                </a:lnTo>
                <a:close/>
              </a:path>
              <a:path w="2232025" h="2160904">
                <a:moveTo>
                  <a:pt x="2216017" y="2138556"/>
                </a:moveTo>
                <a:lnTo>
                  <a:pt x="2218543" y="2147529"/>
                </a:lnTo>
                <a:lnTo>
                  <a:pt x="2226449" y="2149475"/>
                </a:lnTo>
                <a:lnTo>
                  <a:pt x="2220734" y="2155317"/>
                </a:lnTo>
                <a:lnTo>
                  <a:pt x="2224206" y="2155317"/>
                </a:lnTo>
                <a:lnTo>
                  <a:pt x="2228608" y="2150745"/>
                </a:lnTo>
                <a:lnTo>
                  <a:pt x="2216017" y="2138556"/>
                </a:lnTo>
                <a:close/>
              </a:path>
              <a:path w="2232025" h="2160904">
                <a:moveTo>
                  <a:pt x="13598" y="13247"/>
                </a:moveTo>
                <a:lnTo>
                  <a:pt x="16144" y="22329"/>
                </a:lnTo>
                <a:lnTo>
                  <a:pt x="2209231" y="2145238"/>
                </a:lnTo>
                <a:lnTo>
                  <a:pt x="2218543" y="2147529"/>
                </a:lnTo>
                <a:lnTo>
                  <a:pt x="2216017" y="2138556"/>
                </a:lnTo>
                <a:lnTo>
                  <a:pt x="22787" y="15496"/>
                </a:lnTo>
                <a:lnTo>
                  <a:pt x="13598" y="13247"/>
                </a:lnTo>
                <a:close/>
              </a:path>
              <a:path w="2232025" h="2160904">
                <a:moveTo>
                  <a:pt x="0" y="0"/>
                </a:moveTo>
                <a:lnTo>
                  <a:pt x="26746" y="95376"/>
                </a:lnTo>
                <a:lnTo>
                  <a:pt x="29375" y="96900"/>
                </a:lnTo>
                <a:lnTo>
                  <a:pt x="34442" y="95376"/>
                </a:lnTo>
                <a:lnTo>
                  <a:pt x="35915" y="92837"/>
                </a:lnTo>
                <a:lnTo>
                  <a:pt x="16144" y="22329"/>
                </a:lnTo>
                <a:lnTo>
                  <a:pt x="3441" y="10033"/>
                </a:lnTo>
                <a:lnTo>
                  <a:pt x="10058" y="3175"/>
                </a:lnTo>
                <a:lnTo>
                  <a:pt x="12855" y="3175"/>
                </a:lnTo>
                <a:lnTo>
                  <a:pt x="0" y="0"/>
                </a:lnTo>
                <a:close/>
              </a:path>
              <a:path w="2232025" h="2160904">
                <a:moveTo>
                  <a:pt x="12855" y="3175"/>
                </a:moveTo>
                <a:lnTo>
                  <a:pt x="10058" y="3175"/>
                </a:lnTo>
                <a:lnTo>
                  <a:pt x="22787" y="15496"/>
                </a:lnTo>
                <a:lnTo>
                  <a:pt x="93865" y="32892"/>
                </a:lnTo>
                <a:lnTo>
                  <a:pt x="96456" y="31368"/>
                </a:lnTo>
                <a:lnTo>
                  <a:pt x="97701" y="26288"/>
                </a:lnTo>
                <a:lnTo>
                  <a:pt x="96139" y="23622"/>
                </a:lnTo>
                <a:lnTo>
                  <a:pt x="93586" y="23113"/>
                </a:lnTo>
                <a:lnTo>
                  <a:pt x="12855" y="3175"/>
                </a:lnTo>
                <a:close/>
              </a:path>
              <a:path w="2232025" h="2160904">
                <a:moveTo>
                  <a:pt x="10058" y="3175"/>
                </a:moveTo>
                <a:lnTo>
                  <a:pt x="3441" y="10033"/>
                </a:lnTo>
                <a:lnTo>
                  <a:pt x="16144" y="22329"/>
                </a:lnTo>
                <a:lnTo>
                  <a:pt x="13598" y="13247"/>
                </a:lnTo>
                <a:lnTo>
                  <a:pt x="5651" y="11302"/>
                </a:lnTo>
                <a:lnTo>
                  <a:pt x="11379" y="5334"/>
                </a:lnTo>
                <a:lnTo>
                  <a:pt x="12288" y="5334"/>
                </a:lnTo>
                <a:lnTo>
                  <a:pt x="10058" y="3175"/>
                </a:lnTo>
                <a:close/>
              </a:path>
              <a:path w="2232025" h="2160904">
                <a:moveTo>
                  <a:pt x="12288" y="5334"/>
                </a:moveTo>
                <a:lnTo>
                  <a:pt x="11379" y="5334"/>
                </a:lnTo>
                <a:lnTo>
                  <a:pt x="13598" y="13247"/>
                </a:lnTo>
                <a:lnTo>
                  <a:pt x="22787" y="15496"/>
                </a:lnTo>
                <a:lnTo>
                  <a:pt x="12288" y="5334"/>
                </a:lnTo>
                <a:close/>
              </a:path>
              <a:path w="2232025" h="2160904">
                <a:moveTo>
                  <a:pt x="11379" y="5334"/>
                </a:moveTo>
                <a:lnTo>
                  <a:pt x="5651" y="11302"/>
                </a:lnTo>
                <a:lnTo>
                  <a:pt x="13598" y="13247"/>
                </a:lnTo>
                <a:lnTo>
                  <a:pt x="11379" y="5334"/>
                </a:lnTo>
                <a:close/>
              </a:path>
            </a:pathLst>
          </a:custGeom>
          <a:solidFill>
            <a:srgbClr val="FF0000"/>
          </a:solidFill>
        </p:spPr>
        <p:txBody>
          <a:bodyPr wrap="square" lIns="0" tIns="0" rIns="0" bIns="0" rtlCol="0"/>
          <a:lstStyle/>
          <a:p>
            <a:endParaRPr/>
          </a:p>
        </p:txBody>
      </p:sp>
      <p:sp>
        <p:nvSpPr>
          <p:cNvPr id="9" name="object 9"/>
          <p:cNvSpPr txBox="1"/>
          <p:nvPr/>
        </p:nvSpPr>
        <p:spPr>
          <a:xfrm>
            <a:off x="1055319" y="1431076"/>
            <a:ext cx="144780" cy="203835"/>
          </a:xfrm>
          <a:prstGeom prst="rect">
            <a:avLst/>
          </a:prstGeom>
        </p:spPr>
        <p:txBody>
          <a:bodyPr vert="horz" wrap="square" lIns="0" tIns="0" rIns="0" bIns="0" rtlCol="0">
            <a:spAutoFit/>
          </a:bodyPr>
          <a:lstStyle/>
          <a:p>
            <a:pPr marL="12700">
              <a:lnSpc>
                <a:spcPct val="100000"/>
              </a:lnSpc>
            </a:pPr>
            <a:r>
              <a:rPr sz="1400" dirty="0">
                <a:solidFill>
                  <a:srgbClr val="FF0000"/>
                </a:solidFill>
                <a:latin typeface="Arial"/>
                <a:cs typeface="Arial"/>
              </a:rPr>
              <a:t>A</a:t>
            </a:r>
            <a:endParaRPr sz="1400">
              <a:latin typeface="Arial"/>
              <a:cs typeface="Arial"/>
            </a:endParaRPr>
          </a:p>
        </p:txBody>
      </p:sp>
      <p:sp>
        <p:nvSpPr>
          <p:cNvPr id="10" name="object 10"/>
          <p:cNvSpPr txBox="1"/>
          <p:nvPr/>
        </p:nvSpPr>
        <p:spPr>
          <a:xfrm>
            <a:off x="3322446" y="3706408"/>
            <a:ext cx="144780" cy="203835"/>
          </a:xfrm>
          <a:prstGeom prst="rect">
            <a:avLst/>
          </a:prstGeom>
        </p:spPr>
        <p:txBody>
          <a:bodyPr vert="horz" wrap="square" lIns="0" tIns="0" rIns="0" bIns="0" rtlCol="0">
            <a:spAutoFit/>
          </a:bodyPr>
          <a:lstStyle/>
          <a:p>
            <a:pPr marL="12700">
              <a:lnSpc>
                <a:spcPct val="100000"/>
              </a:lnSpc>
            </a:pPr>
            <a:r>
              <a:rPr sz="1400" dirty="0">
                <a:solidFill>
                  <a:srgbClr val="FF0000"/>
                </a:solidFill>
                <a:latin typeface="Arial"/>
                <a:cs typeface="Arial"/>
              </a:rPr>
              <a:t>A</a:t>
            </a:r>
            <a:endParaRPr sz="1400">
              <a:latin typeface="Arial"/>
              <a:cs typeface="Arial"/>
            </a:endParaRPr>
          </a:p>
        </p:txBody>
      </p:sp>
      <p:sp>
        <p:nvSpPr>
          <p:cNvPr id="11" name="object 11"/>
          <p:cNvSpPr txBox="1"/>
          <p:nvPr/>
        </p:nvSpPr>
        <p:spPr>
          <a:xfrm>
            <a:off x="4003675" y="5560868"/>
            <a:ext cx="1301750" cy="228600"/>
          </a:xfrm>
          <a:prstGeom prst="rect">
            <a:avLst/>
          </a:prstGeom>
        </p:spPr>
        <p:txBody>
          <a:bodyPr vert="horz" wrap="square" lIns="0" tIns="0" rIns="0" bIns="0" rtlCol="0">
            <a:spAutoFit/>
          </a:bodyPr>
          <a:lstStyle/>
          <a:p>
            <a:pPr marL="12700">
              <a:lnSpc>
                <a:spcPct val="100000"/>
              </a:lnSpc>
            </a:pPr>
            <a:r>
              <a:rPr sz="1600" b="1" spc="-25" dirty="0">
                <a:latin typeface="Arial Black"/>
                <a:cs typeface="Arial Black"/>
              </a:rPr>
              <a:t>A</a:t>
            </a:r>
            <a:r>
              <a:rPr sz="1600" b="1" spc="-15" dirty="0">
                <a:latin typeface="Arial Black"/>
                <a:cs typeface="Arial Black"/>
              </a:rPr>
              <a:t>-A</a:t>
            </a:r>
            <a:r>
              <a:rPr sz="1600" b="1" spc="35" dirty="0">
                <a:latin typeface="Arial Black"/>
                <a:cs typeface="Arial Black"/>
              </a:rPr>
              <a:t> </a:t>
            </a:r>
            <a:r>
              <a:rPr sz="1600" b="1" spc="-10" dirty="0">
                <a:latin typeface="Arial Black"/>
                <a:cs typeface="Arial Black"/>
              </a:rPr>
              <a:t>section</a:t>
            </a:r>
            <a:endParaRPr sz="1600">
              <a:latin typeface="Arial Black"/>
              <a:cs typeface="Arial Black"/>
            </a:endParaRPr>
          </a:p>
        </p:txBody>
      </p:sp>
      <p:pic>
        <p:nvPicPr>
          <p:cNvPr id="12" name="圖片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13" name="投影片編號版面配置區 12"/>
          <p:cNvSpPr>
            <a:spLocks noGrp="1"/>
          </p:cNvSpPr>
          <p:nvPr>
            <p:ph type="sldNum" sz="quarter" idx="12"/>
          </p:nvPr>
        </p:nvSpPr>
        <p:spPr/>
        <p:txBody>
          <a:bodyPr/>
          <a:lstStyle/>
          <a:p>
            <a:fld id="{E25C3285-3FAB-4576-96CD-965DFBF441FB}" type="slidenum">
              <a:rPr lang="zh-TW" altLang="en-US" smtClean="0"/>
              <a:pPr/>
              <a:t>26</a:t>
            </a:fld>
            <a:endParaRPr lang="zh-TW" altLang="en-US"/>
          </a:p>
        </p:txBody>
      </p:sp>
    </p:spTree>
    <p:extLst>
      <p:ext uri="{BB962C8B-B14F-4D97-AF65-F5344CB8AC3E}">
        <p14:creationId xmlns:p14="http://schemas.microsoft.com/office/powerpoint/2010/main" val="1475383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780928"/>
            <a:ext cx="8229600" cy="1143000"/>
          </a:xfrm>
        </p:spPr>
        <p:txBody>
          <a:bodyPr/>
          <a:lstStyle/>
          <a:p>
            <a:r>
              <a:rPr lang="en-US" altLang="zh-TW" b="1" dirty="0" smtClean="0">
                <a:latin typeface="標楷體" pitchFamily="65" charset="-120"/>
                <a:ea typeface="標楷體" pitchFamily="65" charset="-120"/>
              </a:rPr>
              <a:t>D.</a:t>
            </a:r>
            <a:r>
              <a:rPr lang="zh-TW" altLang="en-US" b="1" dirty="0" smtClean="0">
                <a:latin typeface="標楷體" pitchFamily="65" charset="-120"/>
                <a:ea typeface="標楷體" pitchFamily="65" charset="-120"/>
              </a:rPr>
              <a:t>營運績效</a:t>
            </a:r>
            <a:endParaRPr lang="zh-TW" altLang="en-US" b="1"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27</a:t>
            </a:fld>
            <a:endParaRPr lang="zh-TW" altLang="en-US"/>
          </a:p>
        </p:txBody>
      </p:sp>
      <p:pic>
        <p:nvPicPr>
          <p:cNvPr id="6"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706090"/>
          </a:xfrm>
        </p:spPr>
        <p:txBody>
          <a:bodyPr>
            <a:normAutofit/>
          </a:bodyPr>
          <a:lstStyle/>
          <a:p>
            <a:pPr algn="l"/>
            <a:r>
              <a:rPr lang="zh-TW" altLang="en-US" sz="3200" b="1" dirty="0" smtClean="0">
                <a:latin typeface="Times New Roman" pitchFamily="18" charset="0"/>
                <a:ea typeface="標楷體" pitchFamily="65" charset="-120"/>
                <a:cs typeface="Times New Roman" pitchFamily="18" charset="0"/>
              </a:rPr>
              <a:t>營運績效</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合併月營收</a:t>
            </a:r>
            <a:r>
              <a:rPr lang="en-US" altLang="zh-TW" sz="3200" b="1" dirty="0" smtClean="0">
                <a:latin typeface="Times New Roman" pitchFamily="18" charset="0"/>
                <a:ea typeface="標楷體" pitchFamily="65" charset="-120"/>
                <a:cs typeface="Times New Roman" pitchFamily="18" charset="0"/>
              </a:rPr>
              <a:t>)</a:t>
            </a:r>
            <a:endParaRPr lang="zh-TW" altLang="en-US" sz="3200" b="1" dirty="0"/>
          </a:p>
        </p:txBody>
      </p:sp>
      <p:pic>
        <p:nvPicPr>
          <p:cNvPr id="4"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5" name="投影片編號版面配置區 4"/>
          <p:cNvSpPr>
            <a:spLocks noGrp="1"/>
          </p:cNvSpPr>
          <p:nvPr>
            <p:ph type="sldNum" sz="quarter" idx="12"/>
          </p:nvPr>
        </p:nvSpPr>
        <p:spPr/>
        <p:txBody>
          <a:bodyPr/>
          <a:lstStyle/>
          <a:p>
            <a:fld id="{E25C3285-3FAB-4576-96CD-965DFBF441FB}" type="slidenum">
              <a:rPr lang="zh-TW" altLang="en-US" smtClean="0"/>
              <a:pPr/>
              <a:t>28</a:t>
            </a:fld>
            <a:endParaRPr lang="zh-TW" altLang="en-US"/>
          </a:p>
        </p:txBody>
      </p:sp>
      <p:graphicFrame>
        <p:nvGraphicFramePr>
          <p:cNvPr id="6" name="圖表 5"/>
          <p:cNvGraphicFramePr/>
          <p:nvPr>
            <p:extLst>
              <p:ext uri="{D42A27DB-BD31-4B8C-83A1-F6EECF244321}">
                <p14:modId xmlns:p14="http://schemas.microsoft.com/office/powerpoint/2010/main" val="3623318120"/>
              </p:ext>
            </p:extLst>
          </p:nvPr>
        </p:nvGraphicFramePr>
        <p:xfrm>
          <a:off x="395536" y="1196752"/>
          <a:ext cx="8136904"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8" name="向右箭號 7"/>
          <p:cNvSpPr/>
          <p:nvPr/>
        </p:nvSpPr>
        <p:spPr>
          <a:xfrm rot="20100000" flipV="1">
            <a:off x="5406292" y="1950807"/>
            <a:ext cx="1935421"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C00000"/>
              </a:solidFill>
            </a:endParaRPr>
          </a:p>
        </p:txBody>
      </p:sp>
      <p:sp>
        <p:nvSpPr>
          <p:cNvPr id="9" name="文字方塊 8"/>
          <p:cNvSpPr txBox="1"/>
          <p:nvPr/>
        </p:nvSpPr>
        <p:spPr>
          <a:xfrm>
            <a:off x="395536" y="1268760"/>
            <a:ext cx="1008112" cy="276999"/>
          </a:xfrm>
          <a:prstGeom prst="rect">
            <a:avLst/>
          </a:prstGeom>
          <a:noFill/>
        </p:spPr>
        <p:txBody>
          <a:bodyPr wrap="square" rtlCol="0">
            <a:spAutoFit/>
          </a:bodyPr>
          <a:lstStyle/>
          <a:p>
            <a:r>
              <a:rPr lang="zh-TW" altLang="en-US" sz="1200" dirty="0" smtClean="0">
                <a:latin typeface="Times New Roman" pitchFamily="18" charset="0"/>
                <a:ea typeface="標楷體" pitchFamily="65" charset="-120"/>
                <a:cs typeface="Times New Roman" pitchFamily="18" charset="0"/>
              </a:rPr>
              <a:t>千元</a:t>
            </a:r>
            <a:r>
              <a:rPr lang="en-US" altLang="zh-TW" sz="1200" dirty="0" smtClean="0">
                <a:latin typeface="Times New Roman" pitchFamily="18" charset="0"/>
                <a:ea typeface="標楷體" pitchFamily="65" charset="-120"/>
                <a:cs typeface="Times New Roman" pitchFamily="18" charset="0"/>
              </a:rPr>
              <a:t>NTD</a:t>
            </a:r>
            <a:endParaRPr lang="zh-TW" altLang="en-US" sz="1200" dirty="0">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投影片編號版面配置區 1"/>
          <p:cNvSpPr>
            <a:spLocks noGrp="1"/>
          </p:cNvSpPr>
          <p:nvPr>
            <p:ph type="sldNum" sz="quarter" idx="12"/>
          </p:nvPr>
        </p:nvSpPr>
        <p:spPr>
          <a:noFill/>
        </p:spPr>
        <p:txBody>
          <a:bodyPr/>
          <a:lstStyle/>
          <a:p>
            <a:fld id="{6E8EC1A6-E849-45E6-84FD-353C0616531A}" type="slidenum">
              <a:rPr lang="en-US" altLang="zh-TW" smtClean="0">
                <a:ea typeface="新細明體" charset="-120"/>
              </a:rPr>
              <a:pPr/>
              <a:t>29</a:t>
            </a:fld>
            <a:endParaRPr lang="en-US" altLang="zh-TW" smtClean="0">
              <a:ea typeface="新細明體" charset="-120"/>
            </a:endParaRPr>
          </a:p>
        </p:txBody>
      </p:sp>
      <p:graphicFrame>
        <p:nvGraphicFramePr>
          <p:cNvPr id="2050" name="Object 3"/>
          <p:cNvGraphicFramePr>
            <a:graphicFrameLocks noGrp="1"/>
          </p:cNvGraphicFramePr>
          <p:nvPr>
            <p:extLst>
              <p:ext uri="{D42A27DB-BD31-4B8C-83A1-F6EECF244321}">
                <p14:modId xmlns:p14="http://schemas.microsoft.com/office/powerpoint/2010/main" val="1019482607"/>
              </p:ext>
            </p:extLst>
          </p:nvPr>
        </p:nvGraphicFramePr>
        <p:xfrm>
          <a:off x="342900" y="901700"/>
          <a:ext cx="8477572" cy="5232400"/>
        </p:xfrm>
        <a:graphic>
          <a:graphicData uri="http://schemas.openxmlformats.org/presentationml/2006/ole">
            <mc:AlternateContent xmlns:mc="http://schemas.openxmlformats.org/markup-compatibility/2006">
              <mc:Choice xmlns:v="urn:schemas-microsoft-com:vml" Requires="v">
                <p:oleObj spid="_x0000_s13380" name="Worksheet" r:id="rId4" imgW="11763443" imgH="4591140" progId="Excel.Sheet.8">
                  <p:embed/>
                </p:oleObj>
              </mc:Choice>
              <mc:Fallback>
                <p:oleObj name="Worksheet" r:id="rId4" imgW="11763443" imgH="4591140" progId="Excel.Sheet.8">
                  <p:embed/>
                  <p:pic>
                    <p:nvPicPr>
                      <p:cNvPr id="0" name="Picture 5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901700"/>
                        <a:ext cx="8477572" cy="523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標題 1"/>
          <p:cNvSpPr txBox="1">
            <a:spLocks/>
          </p:cNvSpPr>
          <p:nvPr/>
        </p:nvSpPr>
        <p:spPr>
          <a:xfrm>
            <a:off x="323528" y="122313"/>
            <a:ext cx="8229600" cy="7060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200" b="1" dirty="0" smtClean="0">
                <a:latin typeface="Times New Roman" pitchFamily="18" charset="0"/>
                <a:ea typeface="標楷體" pitchFamily="65" charset="-120"/>
                <a:cs typeface="Times New Roman" pitchFamily="18" charset="0"/>
              </a:rPr>
              <a:t>營運績效</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合併季損益表</a:t>
            </a:r>
            <a:r>
              <a:rPr lang="en-US" altLang="zh-TW" sz="3200" b="1" dirty="0" smtClean="0">
                <a:latin typeface="Times New Roman" pitchFamily="18" charset="0"/>
                <a:ea typeface="標楷體" pitchFamily="65" charset="-120"/>
                <a:cs typeface="Times New Roman" pitchFamily="18" charset="0"/>
              </a:rPr>
              <a:t>)</a:t>
            </a:r>
            <a:endParaRPr lang="zh-TW" altLang="en-US" sz="3200" b="1" dirty="0"/>
          </a:p>
        </p:txBody>
      </p:sp>
      <p:pic>
        <p:nvPicPr>
          <p:cNvPr id="7" name="圖片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6450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315" y="3656943"/>
            <a:ext cx="2646173"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4693" y="-23572"/>
            <a:ext cx="9144000" cy="736727"/>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en-US" altLang="zh-TW" sz="3200" b="1" dirty="0" smtClean="0">
                <a:latin typeface="Times New Roman" pitchFamily="18" charset="0"/>
                <a:cs typeface="Times New Roman" pitchFamily="18" charset="0"/>
              </a:rPr>
              <a:t>  ON </a:t>
            </a:r>
            <a:r>
              <a:rPr lang="en-US" altLang="zh-TW" sz="3200" b="1" dirty="0">
                <a:latin typeface="Times New Roman" pitchFamily="18" charset="0"/>
                <a:cs typeface="Times New Roman" pitchFamily="18" charset="0"/>
              </a:rPr>
              <a:t>Semiconductor </a:t>
            </a:r>
            <a:r>
              <a:rPr lang="en-US" altLang="zh-TW" sz="3200" b="1" dirty="0" smtClean="0">
                <a:latin typeface="Times New Roman" pitchFamily="18" charset="0"/>
                <a:cs typeface="Times New Roman" pitchFamily="18" charset="0"/>
              </a:rPr>
              <a:t>2017 </a:t>
            </a:r>
            <a:r>
              <a:rPr lang="zh-TW" altLang="en-US" sz="3200" b="1" dirty="0" smtClean="0">
                <a:latin typeface="標楷體" pitchFamily="65" charset="-120"/>
                <a:ea typeface="標楷體" pitchFamily="65" charset="-120"/>
                <a:cs typeface="Times New Roman" pitchFamily="18" charset="0"/>
              </a:rPr>
              <a:t>供應商獎</a:t>
            </a:r>
            <a:endParaRPr lang="zh-TW" altLang="en-US" sz="3200" b="1" dirty="0">
              <a:latin typeface="標楷體" pitchFamily="65" charset="-120"/>
              <a:ea typeface="標楷體" pitchFamily="65" charset="-120"/>
              <a:cs typeface="Times New Roman" pitchFamily="18" charset="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3</a:t>
            </a:fld>
            <a:endParaRPr lang="zh-TW" altLang="en-US"/>
          </a:p>
        </p:txBody>
      </p:sp>
      <p:sp>
        <p:nvSpPr>
          <p:cNvPr id="5" name="內容版面配置區 2"/>
          <p:cNvSpPr txBox="1">
            <a:spLocks/>
          </p:cNvSpPr>
          <p:nvPr/>
        </p:nvSpPr>
        <p:spPr>
          <a:xfrm>
            <a:off x="470111" y="1901251"/>
            <a:ext cx="8082920" cy="428631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TW" sz="4000" b="1" dirty="0">
                <a:latin typeface="Times New Roman" pitchFamily="18" charset="0"/>
                <a:ea typeface="標楷體" pitchFamily="65" charset="-120"/>
                <a:cs typeface="Times New Roman" pitchFamily="18" charset="0"/>
              </a:rPr>
              <a:t>CWTC wins </a:t>
            </a:r>
            <a:r>
              <a:rPr lang="en-US" altLang="zh-TW" sz="4000" b="1" dirty="0" smtClean="0">
                <a:latin typeface="Times New Roman" pitchFamily="18" charset="0"/>
                <a:ea typeface="標楷體" pitchFamily="65" charset="-120"/>
                <a:cs typeface="Times New Roman" pitchFamily="18" charset="0"/>
              </a:rPr>
              <a:t>the supplier </a:t>
            </a:r>
            <a:r>
              <a:rPr lang="en-US" altLang="zh-TW" sz="4000" b="1" dirty="0">
                <a:latin typeface="Times New Roman" pitchFamily="18" charset="0"/>
                <a:ea typeface="標楷體" pitchFamily="65" charset="-120"/>
                <a:cs typeface="Times New Roman" pitchFamily="18" charset="0"/>
              </a:rPr>
              <a:t>excellence </a:t>
            </a:r>
            <a:r>
              <a:rPr lang="en-US" altLang="zh-TW" sz="4000" b="1" dirty="0" smtClean="0">
                <a:latin typeface="Times New Roman" pitchFamily="18" charset="0"/>
                <a:ea typeface="標楷體" pitchFamily="65" charset="-120"/>
                <a:cs typeface="Times New Roman" pitchFamily="18" charset="0"/>
              </a:rPr>
              <a:t>awards of ON Semiconductor </a:t>
            </a:r>
            <a:r>
              <a:rPr lang="en-US" altLang="zh-TW" sz="4000" b="1" dirty="0">
                <a:latin typeface="Times New Roman" pitchFamily="18" charset="0"/>
                <a:ea typeface="標楷體" pitchFamily="65" charset="-120"/>
                <a:cs typeface="Times New Roman" pitchFamily="18" charset="0"/>
              </a:rPr>
              <a:t>2017. </a:t>
            </a:r>
            <a:r>
              <a:rPr lang="en-US" altLang="zh-TW" sz="2000" b="1" dirty="0">
                <a:latin typeface="Times New Roman" pitchFamily="18" charset="0"/>
                <a:ea typeface="標楷體" pitchFamily="65" charset="-120"/>
                <a:cs typeface="Times New Roman" pitchFamily="18" charset="0"/>
              </a:rPr>
              <a:t>(http://www.onsemi.com/PowerSolutions/newsItem.do?article=4056</a:t>
            </a:r>
            <a:r>
              <a:rPr lang="en-US" altLang="zh-TW" sz="2000" b="1" dirty="0" smtClean="0">
                <a:latin typeface="Times New Roman" pitchFamily="18" charset="0"/>
                <a:ea typeface="標楷體" pitchFamily="65" charset="-120"/>
                <a:cs typeface="Times New Roman" pitchFamily="18" charset="0"/>
              </a:rPr>
              <a:t>)</a:t>
            </a:r>
            <a:endParaRPr lang="zh-TW" altLang="en-US" sz="2000" b="1" dirty="0">
              <a:latin typeface="Times New Roman" pitchFamily="18" charset="0"/>
              <a:ea typeface="標楷體" pitchFamily="65" charset="-120"/>
              <a:cs typeface="Times New Roman" pitchFamily="18" charset="0"/>
            </a:endParaRPr>
          </a:p>
        </p:txBody>
      </p:sp>
      <p:pic>
        <p:nvPicPr>
          <p:cNvPr id="6" name="圖片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7267537" y="5944630"/>
            <a:ext cx="625677" cy="246221"/>
          </a:xfrm>
          <a:prstGeom prst="rect">
            <a:avLst/>
          </a:prstGeom>
          <a:noFill/>
        </p:spPr>
        <p:txBody>
          <a:bodyPr wrap="square" rtlCol="0">
            <a:spAutoFit/>
          </a:bodyPr>
          <a:lstStyle/>
          <a:p>
            <a:r>
              <a:rPr lang="en-US" altLang="zh-TW" sz="1000" b="1" dirty="0" smtClean="0">
                <a:latin typeface="Times New Roman" pitchFamily="18" charset="0"/>
                <a:cs typeface="Times New Roman" pitchFamily="18" charset="0"/>
              </a:rPr>
              <a:t>CWTC</a:t>
            </a:r>
            <a:endParaRPr lang="zh-TW" altLang="en-US" sz="1000" b="1" dirty="0">
              <a:latin typeface="Times New Roman" pitchFamily="18" charset="0"/>
              <a:cs typeface="Times New Roman" pitchFamily="18" charset="0"/>
            </a:endParaRPr>
          </a:p>
        </p:txBody>
      </p:sp>
    </p:spTree>
    <p:extLst>
      <p:ext uri="{BB962C8B-B14F-4D97-AF65-F5344CB8AC3E}">
        <p14:creationId xmlns:p14="http://schemas.microsoft.com/office/powerpoint/2010/main" val="3005158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投影片編號版面配置區 1"/>
          <p:cNvSpPr>
            <a:spLocks noGrp="1"/>
          </p:cNvSpPr>
          <p:nvPr>
            <p:ph type="sldNum" sz="quarter" idx="12"/>
          </p:nvPr>
        </p:nvSpPr>
        <p:spPr>
          <a:noFill/>
        </p:spPr>
        <p:txBody>
          <a:bodyPr/>
          <a:lstStyle/>
          <a:p>
            <a:fld id="{6E8EC1A6-E849-45E6-84FD-353C0616531A}" type="slidenum">
              <a:rPr lang="en-US" altLang="zh-TW" smtClean="0">
                <a:ea typeface="新細明體" charset="-120"/>
              </a:rPr>
              <a:pPr/>
              <a:t>30</a:t>
            </a:fld>
            <a:endParaRPr lang="en-US" altLang="zh-TW" smtClean="0">
              <a:ea typeface="新細明體" charset="-120"/>
            </a:endParaRPr>
          </a:p>
        </p:txBody>
      </p:sp>
      <p:graphicFrame>
        <p:nvGraphicFramePr>
          <p:cNvPr id="2050" name="Object 3"/>
          <p:cNvGraphicFramePr>
            <a:graphicFrameLocks noGrp="1"/>
          </p:cNvGraphicFramePr>
          <p:nvPr>
            <p:extLst>
              <p:ext uri="{D42A27DB-BD31-4B8C-83A1-F6EECF244321}">
                <p14:modId xmlns:p14="http://schemas.microsoft.com/office/powerpoint/2010/main" val="3409010427"/>
              </p:ext>
            </p:extLst>
          </p:nvPr>
        </p:nvGraphicFramePr>
        <p:xfrm>
          <a:off x="354013" y="828675"/>
          <a:ext cx="8278812" cy="5192613"/>
        </p:xfrm>
        <a:graphic>
          <a:graphicData uri="http://schemas.openxmlformats.org/presentationml/2006/ole">
            <mc:AlternateContent xmlns:mc="http://schemas.openxmlformats.org/markup-compatibility/2006">
              <mc:Choice xmlns:v="urn:schemas-microsoft-com:vml" Requires="v">
                <p:oleObj spid="_x0000_s14404" name="工作表" r:id="rId4" imgW="7286760" imgH="3991065" progId="Excel.Sheet.8">
                  <p:embed/>
                </p:oleObj>
              </mc:Choice>
              <mc:Fallback>
                <p:oleObj name="工作表" r:id="rId4" imgW="7286760" imgH="3991065" progId="Excel.Sheet.8">
                  <p:embed/>
                  <p:pic>
                    <p:nvPicPr>
                      <p:cNvPr id="0" name="Picture 5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828675"/>
                        <a:ext cx="8278812" cy="519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標題 1"/>
          <p:cNvSpPr txBox="1">
            <a:spLocks/>
          </p:cNvSpPr>
          <p:nvPr/>
        </p:nvSpPr>
        <p:spPr>
          <a:xfrm>
            <a:off x="323528" y="122313"/>
            <a:ext cx="8229600" cy="7060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200" b="1" dirty="0" smtClean="0">
                <a:latin typeface="Times New Roman" pitchFamily="18" charset="0"/>
                <a:ea typeface="標楷體" pitchFamily="65" charset="-120"/>
                <a:cs typeface="Times New Roman" pitchFamily="18" charset="0"/>
              </a:rPr>
              <a:t>營運績效</a:t>
            </a:r>
            <a:r>
              <a:rPr lang="en-US" altLang="zh-TW" sz="3200" b="1" dirty="0" smtClean="0">
                <a:latin typeface="Times New Roman" pitchFamily="18" charset="0"/>
                <a:ea typeface="標楷體" pitchFamily="65" charset="-120"/>
                <a:cs typeface="Times New Roman" pitchFamily="18" charset="0"/>
              </a:rPr>
              <a:t>(</a:t>
            </a:r>
            <a:r>
              <a:rPr lang="zh-TW" altLang="en-US" sz="3200" b="1" dirty="0" smtClean="0">
                <a:latin typeface="Times New Roman" pitchFamily="18" charset="0"/>
                <a:ea typeface="標楷體" pitchFamily="65" charset="-120"/>
                <a:cs typeface="Times New Roman" pitchFamily="18" charset="0"/>
              </a:rPr>
              <a:t>合併年損益表</a:t>
            </a:r>
            <a:r>
              <a:rPr lang="en-US" altLang="zh-TW" sz="3200" b="1" dirty="0" smtClean="0">
                <a:latin typeface="Times New Roman" pitchFamily="18" charset="0"/>
                <a:ea typeface="標楷體" pitchFamily="65" charset="-120"/>
                <a:cs typeface="Times New Roman" pitchFamily="18" charset="0"/>
              </a:rPr>
              <a:t>)</a:t>
            </a:r>
            <a:endParaRPr lang="zh-TW" altLang="en-US" sz="3200" b="1" dirty="0"/>
          </a:p>
        </p:txBody>
      </p:sp>
      <p:pic>
        <p:nvPicPr>
          <p:cNvPr id="7" name="圖片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0333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投影片編號版面配置區 1"/>
          <p:cNvSpPr>
            <a:spLocks noGrp="1"/>
          </p:cNvSpPr>
          <p:nvPr>
            <p:ph type="sldNum" sz="quarter" idx="12"/>
          </p:nvPr>
        </p:nvSpPr>
        <p:spPr>
          <a:noFill/>
        </p:spPr>
        <p:txBody>
          <a:bodyPr/>
          <a:lstStyle/>
          <a:p>
            <a:fld id="{2CF88913-B5DC-434F-8679-9DC68BD17863}" type="slidenum">
              <a:rPr lang="en-US" altLang="zh-TW" smtClean="0">
                <a:ea typeface="新細明體" charset="-120"/>
              </a:rPr>
              <a:pPr/>
              <a:t>31</a:t>
            </a:fld>
            <a:endParaRPr lang="en-US" altLang="zh-TW" smtClean="0">
              <a:ea typeface="新細明體" charset="-120"/>
            </a:endParaRPr>
          </a:p>
        </p:txBody>
      </p:sp>
      <p:graphicFrame>
        <p:nvGraphicFramePr>
          <p:cNvPr id="3074" name="Object 2"/>
          <p:cNvGraphicFramePr>
            <a:graphicFrameLocks noGrp="1" noChangeAspect="1"/>
          </p:cNvGraphicFramePr>
          <p:nvPr>
            <p:extLst>
              <p:ext uri="{D42A27DB-BD31-4B8C-83A1-F6EECF244321}">
                <p14:modId xmlns:p14="http://schemas.microsoft.com/office/powerpoint/2010/main" val="99126797"/>
              </p:ext>
            </p:extLst>
          </p:nvPr>
        </p:nvGraphicFramePr>
        <p:xfrm>
          <a:off x="395288" y="871538"/>
          <a:ext cx="8296275" cy="5280298"/>
        </p:xfrm>
        <a:graphic>
          <a:graphicData uri="http://schemas.openxmlformats.org/presentationml/2006/ole">
            <mc:AlternateContent xmlns:mc="http://schemas.openxmlformats.org/markup-compatibility/2006">
              <mc:Choice xmlns:v="urn:schemas-microsoft-com:vml" Requires="v">
                <p:oleObj spid="_x0000_s15428" name="工作表" r:id="rId4" imgW="6457860" imgH="4029075" progId="Excel.Sheet.8">
                  <p:embed/>
                </p:oleObj>
              </mc:Choice>
              <mc:Fallback>
                <p:oleObj name="工作表" r:id="rId4" imgW="6457860" imgH="4029075" progId="Excel.Sheet.8">
                  <p:embed/>
                  <p:pic>
                    <p:nvPicPr>
                      <p:cNvPr id="0" name="Picture 56"/>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871538"/>
                        <a:ext cx="8296275" cy="52802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標題 1"/>
          <p:cNvSpPr txBox="1">
            <a:spLocks/>
          </p:cNvSpPr>
          <p:nvPr/>
        </p:nvSpPr>
        <p:spPr>
          <a:xfrm>
            <a:off x="251520" y="161485"/>
            <a:ext cx="8229600" cy="7060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2800" b="1" kern="0" dirty="0" smtClean="0">
                <a:solidFill>
                  <a:srgbClr val="002060"/>
                </a:solidFill>
                <a:effectLst>
                  <a:outerShdw blurRad="38100" dist="38100" dir="2700000" algn="tl">
                    <a:srgbClr val="C0C0C0"/>
                  </a:outerShdw>
                </a:effectLst>
                <a:latin typeface="Times New Roman" pitchFamily="18" charset="0"/>
                <a:ea typeface="標楷體" pitchFamily="65" charset="-120"/>
                <a:cs typeface="Times New Roman" pitchFamily="18" charset="0"/>
              </a:rPr>
              <a:t>2015~2017</a:t>
            </a:r>
            <a:r>
              <a:rPr lang="zh-TW" altLang="en-US" sz="2800" b="1" kern="0" dirty="0" smtClean="0">
                <a:solidFill>
                  <a:srgbClr val="002060"/>
                </a:solidFill>
                <a:effectLst>
                  <a:outerShdw blurRad="38100" dist="38100" dir="2700000" algn="tl">
                    <a:srgbClr val="C0C0C0"/>
                  </a:outerShdw>
                </a:effectLst>
                <a:latin typeface="Times New Roman" pitchFamily="18" charset="0"/>
                <a:ea typeface="標楷體" pitchFamily="65" charset="-120"/>
                <a:cs typeface="Times New Roman" pitchFamily="18" charset="0"/>
              </a:rPr>
              <a:t>年合併資產</a:t>
            </a:r>
            <a:r>
              <a:rPr lang="zh-TW" altLang="en-US" sz="2800" b="1" kern="0" dirty="0">
                <a:solidFill>
                  <a:srgbClr val="002060"/>
                </a:solidFill>
                <a:effectLst>
                  <a:outerShdw blurRad="38100" dist="38100" dir="2700000" algn="tl">
                    <a:srgbClr val="C0C0C0"/>
                  </a:outerShdw>
                </a:effectLst>
                <a:latin typeface="Times New Roman" pitchFamily="18" charset="0"/>
                <a:ea typeface="標楷體" pitchFamily="65" charset="-120"/>
                <a:cs typeface="Times New Roman" pitchFamily="18" charset="0"/>
              </a:rPr>
              <a:t>負債表</a:t>
            </a:r>
            <a:r>
              <a:rPr lang="zh-TW" altLang="en-US" sz="2800" b="1" kern="0" dirty="0" smtClean="0">
                <a:solidFill>
                  <a:srgbClr val="002060"/>
                </a:solidFill>
                <a:effectLst>
                  <a:outerShdw blurRad="38100" dist="38100" dir="2700000" algn="tl">
                    <a:srgbClr val="C0C0C0"/>
                  </a:outerShdw>
                </a:effectLst>
                <a:latin typeface="Times New Roman" pitchFamily="18" charset="0"/>
                <a:ea typeface="標楷體" pitchFamily="65" charset="-120"/>
                <a:cs typeface="Times New Roman" pitchFamily="18" charset="0"/>
              </a:rPr>
              <a:t>摘要</a:t>
            </a:r>
            <a:endParaRPr lang="zh-TW" altLang="en-US" sz="2800" b="1" dirty="0">
              <a:solidFill>
                <a:srgbClr val="002060"/>
              </a:solidFill>
            </a:endParaRPr>
          </a:p>
        </p:txBody>
      </p:sp>
      <p:pic>
        <p:nvPicPr>
          <p:cNvPr id="7" name="圖片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8303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8229600" cy="1143000"/>
          </a:xfrm>
        </p:spPr>
        <p:txBody>
          <a:bodyPr>
            <a:normAutofit/>
          </a:bodyPr>
          <a:lstStyle/>
          <a:p>
            <a:pPr algn="l"/>
            <a:r>
              <a:rPr lang="zh-TW" altLang="en-US" sz="2800" b="1" dirty="0" smtClean="0">
                <a:solidFill>
                  <a:srgbClr val="002060"/>
                </a:solidFill>
                <a:latin typeface="Times New Roman" pitchFamily="18" charset="0"/>
                <a:ea typeface="標楷體" pitchFamily="65" charset="-120"/>
                <a:cs typeface="Times New Roman" pitchFamily="18" charset="0"/>
              </a:rPr>
              <a:t>產品組合</a:t>
            </a:r>
            <a:r>
              <a:rPr lang="en-US" altLang="zh-TW" sz="2800" b="1" dirty="0" smtClean="0">
                <a:solidFill>
                  <a:srgbClr val="002060"/>
                </a:solidFill>
                <a:latin typeface="Times New Roman" pitchFamily="18" charset="0"/>
                <a:ea typeface="標楷體" pitchFamily="65" charset="-120"/>
                <a:cs typeface="Times New Roman" pitchFamily="18" charset="0"/>
              </a:rPr>
              <a:t>(</a:t>
            </a:r>
            <a:r>
              <a:rPr lang="zh-TW" altLang="en-US" sz="2800" b="1" dirty="0" smtClean="0">
                <a:solidFill>
                  <a:srgbClr val="002060"/>
                </a:solidFill>
                <a:latin typeface="Times New Roman" pitchFamily="18" charset="0"/>
                <a:ea typeface="標楷體" pitchFamily="65" charset="-120"/>
                <a:cs typeface="Times New Roman" pitchFamily="18" charset="0"/>
              </a:rPr>
              <a:t>應用別</a:t>
            </a:r>
            <a:r>
              <a:rPr lang="en-US" altLang="zh-TW" sz="2800" b="1" dirty="0" smtClean="0">
                <a:solidFill>
                  <a:srgbClr val="002060"/>
                </a:solidFill>
                <a:latin typeface="Times New Roman" pitchFamily="18" charset="0"/>
                <a:ea typeface="標楷體" pitchFamily="65" charset="-120"/>
                <a:cs typeface="Times New Roman" pitchFamily="18" charset="0"/>
              </a:rPr>
              <a:t>)</a:t>
            </a:r>
            <a:endParaRPr lang="zh-TW" altLang="en-US" sz="2800" b="1" dirty="0">
              <a:solidFill>
                <a:srgbClr val="002060"/>
              </a:solidFill>
              <a:latin typeface="Times New Roman" pitchFamily="18" charset="0"/>
              <a:ea typeface="標楷體"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fld id="{F0F4B8EC-1CFD-4A34-BB96-26ED0DEB4AA2}" type="slidenum">
              <a:rPr lang="zh-TW" altLang="en-US" smtClean="0"/>
              <a:pPr/>
              <a:t>32</a:t>
            </a:fld>
            <a:endParaRPr lang="zh-TW" altLang="en-US"/>
          </a:p>
        </p:txBody>
      </p:sp>
      <p:sp>
        <p:nvSpPr>
          <p:cNvPr id="10" name="文字方塊 9"/>
          <p:cNvSpPr txBox="1"/>
          <p:nvPr/>
        </p:nvSpPr>
        <p:spPr>
          <a:xfrm>
            <a:off x="5076056" y="4795897"/>
            <a:ext cx="3168352" cy="338554"/>
          </a:xfrm>
          <a:prstGeom prst="rect">
            <a:avLst/>
          </a:prstGeom>
          <a:noFill/>
        </p:spPr>
        <p:txBody>
          <a:bodyPr wrap="square" rtlCol="0">
            <a:spAutoFit/>
          </a:bodyPr>
          <a:lstStyle/>
          <a:p>
            <a:pPr algn="r"/>
            <a:r>
              <a:rPr lang="zh-TW" altLang="en-US" sz="1600" dirty="0" smtClean="0">
                <a:latin typeface="標楷體" pitchFamily="65" charset="-120"/>
                <a:ea typeface="標楷體" pitchFamily="65" charset="-120"/>
              </a:rPr>
              <a:t>*依銷售金額</a:t>
            </a:r>
            <a:r>
              <a:rPr lang="en-US" altLang="zh-TW" sz="1600" dirty="0" smtClean="0">
                <a:latin typeface="標楷體" pitchFamily="65" charset="-120"/>
                <a:ea typeface="標楷體" pitchFamily="65" charset="-120"/>
              </a:rPr>
              <a:t>(US$)</a:t>
            </a:r>
            <a:r>
              <a:rPr lang="zh-TW" altLang="en-US" sz="1600" dirty="0" smtClean="0">
                <a:latin typeface="標楷體" pitchFamily="65" charset="-120"/>
                <a:ea typeface="標楷體" pitchFamily="65" charset="-120"/>
              </a:rPr>
              <a:t>分類</a:t>
            </a:r>
            <a:endParaRPr lang="zh-TW" altLang="en-US" sz="1600" dirty="0">
              <a:latin typeface="標楷體" pitchFamily="65" charset="-120"/>
              <a:ea typeface="標楷體" pitchFamily="65" charset="-120"/>
            </a:endParaRPr>
          </a:p>
        </p:txBody>
      </p:sp>
      <p:sp>
        <p:nvSpPr>
          <p:cNvPr id="11" name="文字方塊 10"/>
          <p:cNvSpPr txBox="1"/>
          <p:nvPr/>
        </p:nvSpPr>
        <p:spPr>
          <a:xfrm>
            <a:off x="832065" y="5228506"/>
            <a:ext cx="7848872" cy="923330"/>
          </a:xfrm>
          <a:prstGeom prst="rect">
            <a:avLst/>
          </a:prstGeom>
          <a:noFill/>
        </p:spPr>
        <p:txBody>
          <a:bodyPr wrap="square" rtlCol="0">
            <a:spAutoFit/>
          </a:bodyPr>
          <a:lstStyle/>
          <a:p>
            <a:pPr>
              <a:lnSpc>
                <a:spcPct val="150000"/>
              </a:lnSpc>
            </a:pPr>
            <a:r>
              <a:rPr lang="en-US" altLang="zh-TW" dirty="0" smtClean="0">
                <a:latin typeface="Times New Roman" pitchFamily="18" charset="0"/>
                <a:ea typeface="標楷體" pitchFamily="65" charset="-120"/>
                <a:cs typeface="Times New Roman" pitchFamily="18" charset="0"/>
              </a:rPr>
              <a:t>IC</a:t>
            </a:r>
            <a:r>
              <a:rPr lang="zh-TW" altLang="en-US" dirty="0" smtClean="0">
                <a:latin typeface="Times New Roman" pitchFamily="18" charset="0"/>
                <a:ea typeface="標楷體" pitchFamily="65" charset="-120"/>
                <a:cs typeface="Times New Roman" pitchFamily="18" charset="0"/>
              </a:rPr>
              <a:t>：</a:t>
            </a:r>
            <a:r>
              <a:rPr lang="en-US" altLang="zh-TW" dirty="0" smtClean="0">
                <a:latin typeface="Times New Roman" pitchFamily="18" charset="0"/>
                <a:ea typeface="標楷體" pitchFamily="65" charset="-120"/>
                <a:cs typeface="Times New Roman" pitchFamily="18" charset="0"/>
              </a:rPr>
              <a:t>SOP</a:t>
            </a:r>
            <a:r>
              <a:rPr lang="zh-TW" altLang="en-US" dirty="0" smtClean="0">
                <a:latin typeface="Times New Roman" pitchFamily="18" charset="0"/>
                <a:ea typeface="標楷體" pitchFamily="65" charset="-120"/>
                <a:cs typeface="Times New Roman" pitchFamily="18" charset="0"/>
              </a:rPr>
              <a:t>、</a:t>
            </a:r>
            <a:r>
              <a:rPr lang="en-US" altLang="zh-TW" dirty="0" smtClean="0">
                <a:latin typeface="Times New Roman" pitchFamily="18" charset="0"/>
                <a:ea typeface="標楷體" pitchFamily="65" charset="-120"/>
                <a:cs typeface="Times New Roman" pitchFamily="18" charset="0"/>
              </a:rPr>
              <a:t>TSSOP</a:t>
            </a:r>
            <a:r>
              <a:rPr lang="zh-TW" altLang="en-US" dirty="0" smtClean="0">
                <a:latin typeface="Times New Roman" pitchFamily="18" charset="0"/>
                <a:ea typeface="標楷體" pitchFamily="65" charset="-120"/>
                <a:cs typeface="Times New Roman" pitchFamily="18" charset="0"/>
              </a:rPr>
              <a:t>、</a:t>
            </a:r>
            <a:r>
              <a:rPr lang="en-US" altLang="zh-TW" dirty="0" smtClean="0">
                <a:latin typeface="Times New Roman" pitchFamily="18" charset="0"/>
                <a:ea typeface="標楷體" pitchFamily="65" charset="-120"/>
                <a:cs typeface="Times New Roman" pitchFamily="18" charset="0"/>
              </a:rPr>
              <a:t>TSOP</a:t>
            </a:r>
            <a:r>
              <a:rPr lang="zh-TW" altLang="en-US" dirty="0" smtClean="0">
                <a:latin typeface="Times New Roman" pitchFamily="18" charset="0"/>
                <a:ea typeface="標楷體" pitchFamily="65" charset="-120"/>
                <a:cs typeface="Times New Roman" pitchFamily="18" charset="0"/>
              </a:rPr>
              <a:t>、</a:t>
            </a:r>
            <a:r>
              <a:rPr lang="en-US" altLang="zh-TW" dirty="0" smtClean="0">
                <a:latin typeface="Times New Roman" pitchFamily="18" charset="0"/>
                <a:ea typeface="標楷體" pitchFamily="65" charset="-120"/>
                <a:cs typeface="Times New Roman" pitchFamily="18" charset="0"/>
              </a:rPr>
              <a:t>QFP</a:t>
            </a:r>
          </a:p>
          <a:p>
            <a:pPr>
              <a:lnSpc>
                <a:spcPct val="150000"/>
              </a:lnSpc>
            </a:pPr>
            <a:r>
              <a:rPr lang="en-US" altLang="zh-TW" dirty="0" smtClean="0">
                <a:latin typeface="Times New Roman" pitchFamily="18" charset="0"/>
                <a:ea typeface="標楷體" pitchFamily="65" charset="-120"/>
                <a:cs typeface="Times New Roman" pitchFamily="18" charset="0"/>
              </a:rPr>
              <a:t>Discrete</a:t>
            </a:r>
            <a:r>
              <a:rPr lang="zh-TW" altLang="en-US" dirty="0" smtClean="0">
                <a:latin typeface="Times New Roman" pitchFamily="18" charset="0"/>
                <a:ea typeface="標楷體" pitchFamily="65" charset="-120"/>
                <a:cs typeface="Times New Roman" pitchFamily="18" charset="0"/>
              </a:rPr>
              <a:t>：</a:t>
            </a:r>
            <a:r>
              <a:rPr lang="en-US" altLang="zh-TW" dirty="0" smtClean="0">
                <a:latin typeface="Times New Roman" pitchFamily="18" charset="0"/>
                <a:ea typeface="標楷體" pitchFamily="65" charset="-120"/>
                <a:cs typeface="Times New Roman" pitchFamily="18" charset="0"/>
              </a:rPr>
              <a:t>SOT</a:t>
            </a:r>
            <a:endParaRPr lang="zh-TW" altLang="en-US" dirty="0">
              <a:latin typeface="Times New Roman" pitchFamily="18" charset="0"/>
              <a:ea typeface="標楷體" pitchFamily="65" charset="-120"/>
              <a:cs typeface="Times New Roman" pitchFamily="18" charset="0"/>
            </a:endParaRPr>
          </a:p>
        </p:txBody>
      </p:sp>
      <p:graphicFrame>
        <p:nvGraphicFramePr>
          <p:cNvPr id="7" name="圖表 6"/>
          <p:cNvGraphicFramePr>
            <a:graphicFrameLocks noGrp="1"/>
          </p:cNvGraphicFramePr>
          <p:nvPr>
            <p:extLst>
              <p:ext uri="{D42A27DB-BD31-4B8C-83A1-F6EECF244321}">
                <p14:modId xmlns:p14="http://schemas.microsoft.com/office/powerpoint/2010/main" val="690642780"/>
              </p:ext>
            </p:extLst>
          </p:nvPr>
        </p:nvGraphicFramePr>
        <p:xfrm>
          <a:off x="832065" y="959997"/>
          <a:ext cx="7951965" cy="4127096"/>
        </p:xfrm>
        <a:graphic>
          <a:graphicData uri="http://schemas.openxmlformats.org/drawingml/2006/chart">
            <c:chart xmlns:c="http://schemas.openxmlformats.org/drawingml/2006/chart" xmlns:r="http://schemas.openxmlformats.org/officeDocument/2006/relationships" r:id="rId2"/>
          </a:graphicData>
        </a:graphic>
      </p:graphicFrame>
      <p:pic>
        <p:nvPicPr>
          <p:cNvPr id="8" name="圖片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3419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8229600" cy="1143000"/>
          </a:xfrm>
        </p:spPr>
        <p:txBody>
          <a:bodyPr>
            <a:normAutofit/>
          </a:bodyPr>
          <a:lstStyle/>
          <a:p>
            <a:pPr algn="l"/>
            <a:r>
              <a:rPr lang="zh-TW" altLang="en-US" sz="2800" b="1" dirty="0" smtClean="0">
                <a:solidFill>
                  <a:srgbClr val="002060"/>
                </a:solidFill>
                <a:latin typeface="Times New Roman" pitchFamily="18" charset="0"/>
                <a:ea typeface="標楷體" pitchFamily="65" charset="-120"/>
                <a:cs typeface="Times New Roman" pitchFamily="18" charset="0"/>
              </a:rPr>
              <a:t>產品組合</a:t>
            </a:r>
            <a:r>
              <a:rPr lang="en-US" altLang="zh-TW" sz="2800" b="1" dirty="0" smtClean="0">
                <a:solidFill>
                  <a:srgbClr val="002060"/>
                </a:solidFill>
                <a:latin typeface="Times New Roman" pitchFamily="18" charset="0"/>
                <a:ea typeface="標楷體" pitchFamily="65" charset="-120"/>
                <a:cs typeface="Times New Roman" pitchFamily="18" charset="0"/>
              </a:rPr>
              <a:t>(</a:t>
            </a:r>
            <a:r>
              <a:rPr lang="zh-TW" altLang="en-US" sz="2800" b="1" dirty="0" smtClean="0">
                <a:solidFill>
                  <a:srgbClr val="002060"/>
                </a:solidFill>
                <a:latin typeface="Times New Roman" pitchFamily="18" charset="0"/>
                <a:ea typeface="標楷體" pitchFamily="65" charset="-120"/>
                <a:cs typeface="Times New Roman" pitchFamily="18" charset="0"/>
              </a:rPr>
              <a:t>製程別</a:t>
            </a:r>
            <a:r>
              <a:rPr lang="en-US" altLang="zh-TW" sz="2800" b="1" dirty="0" smtClean="0">
                <a:solidFill>
                  <a:srgbClr val="002060"/>
                </a:solidFill>
                <a:latin typeface="Times New Roman" pitchFamily="18" charset="0"/>
                <a:ea typeface="標楷體" pitchFamily="65" charset="-120"/>
                <a:cs typeface="Times New Roman" pitchFamily="18" charset="0"/>
              </a:rPr>
              <a:t>)</a:t>
            </a:r>
            <a:endParaRPr lang="zh-TW" altLang="en-US" sz="2800" b="1" dirty="0">
              <a:solidFill>
                <a:srgbClr val="002060"/>
              </a:solidFill>
              <a:latin typeface="Times New Roman" pitchFamily="18" charset="0"/>
              <a:ea typeface="標楷體"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fld id="{F0F4B8EC-1CFD-4A34-BB96-26ED0DEB4AA2}" type="slidenum">
              <a:rPr lang="zh-TW" altLang="en-US" smtClean="0"/>
              <a:pPr/>
              <a:t>33</a:t>
            </a:fld>
            <a:endParaRPr lang="zh-TW" altLang="en-US"/>
          </a:p>
        </p:txBody>
      </p:sp>
      <p:sp>
        <p:nvSpPr>
          <p:cNvPr id="10" name="文字方塊 9"/>
          <p:cNvSpPr txBox="1"/>
          <p:nvPr/>
        </p:nvSpPr>
        <p:spPr>
          <a:xfrm>
            <a:off x="5580112" y="5517232"/>
            <a:ext cx="3168352" cy="338554"/>
          </a:xfrm>
          <a:prstGeom prst="rect">
            <a:avLst/>
          </a:prstGeom>
          <a:noFill/>
        </p:spPr>
        <p:txBody>
          <a:bodyPr wrap="square" rtlCol="0">
            <a:spAutoFit/>
          </a:bodyPr>
          <a:lstStyle/>
          <a:p>
            <a:pPr algn="r"/>
            <a:r>
              <a:rPr lang="zh-TW" altLang="en-US" sz="1600" dirty="0" smtClean="0">
                <a:latin typeface="標楷體" pitchFamily="65" charset="-120"/>
                <a:ea typeface="標楷體" pitchFamily="65" charset="-120"/>
              </a:rPr>
              <a:t>*依銷售金額</a:t>
            </a:r>
            <a:r>
              <a:rPr lang="en-US" altLang="zh-TW" sz="1600" dirty="0" smtClean="0">
                <a:latin typeface="標楷體" pitchFamily="65" charset="-120"/>
                <a:ea typeface="標楷體" pitchFamily="65" charset="-120"/>
              </a:rPr>
              <a:t>(US$)</a:t>
            </a:r>
            <a:r>
              <a:rPr lang="zh-TW" altLang="en-US" sz="1600" dirty="0" smtClean="0">
                <a:latin typeface="標楷體" pitchFamily="65" charset="-120"/>
                <a:ea typeface="標楷體" pitchFamily="65" charset="-120"/>
              </a:rPr>
              <a:t>分類</a:t>
            </a:r>
            <a:endParaRPr lang="zh-TW" altLang="en-US" sz="1600" dirty="0">
              <a:latin typeface="標楷體" pitchFamily="65" charset="-120"/>
              <a:ea typeface="標楷體" pitchFamily="65" charset="-120"/>
            </a:endParaRPr>
          </a:p>
        </p:txBody>
      </p:sp>
      <p:pic>
        <p:nvPicPr>
          <p:cNvPr id="8"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圖表 8"/>
          <p:cNvGraphicFramePr>
            <a:graphicFrameLocks noGrp="1"/>
          </p:cNvGraphicFramePr>
          <p:nvPr>
            <p:extLst>
              <p:ext uri="{D42A27DB-BD31-4B8C-83A1-F6EECF244321}">
                <p14:modId xmlns:p14="http://schemas.microsoft.com/office/powerpoint/2010/main" val="2856797925"/>
              </p:ext>
            </p:extLst>
          </p:nvPr>
        </p:nvGraphicFramePr>
        <p:xfrm>
          <a:off x="1835695" y="1628800"/>
          <a:ext cx="5472607" cy="367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6341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780928"/>
            <a:ext cx="8229600" cy="1143000"/>
          </a:xfrm>
        </p:spPr>
        <p:txBody>
          <a:bodyPr/>
          <a:lstStyle/>
          <a:p>
            <a:r>
              <a:rPr lang="en-US" altLang="zh-TW" b="1" dirty="0" smtClean="0">
                <a:latin typeface="標楷體" pitchFamily="65" charset="-120"/>
                <a:ea typeface="標楷體" pitchFamily="65" charset="-120"/>
              </a:rPr>
              <a:t>E.</a:t>
            </a:r>
            <a:r>
              <a:rPr lang="zh-TW" altLang="en-US" b="1" dirty="0" smtClean="0">
                <a:latin typeface="標楷體" pitchFamily="65" charset="-120"/>
                <a:ea typeface="標楷體" pitchFamily="65" charset="-120"/>
              </a:rPr>
              <a:t>未來展望</a:t>
            </a:r>
            <a:endParaRPr lang="zh-TW" altLang="en-US" b="1"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34</a:t>
            </a:fld>
            <a:endParaRPr lang="zh-TW" altLang="en-US"/>
          </a:p>
        </p:txBody>
      </p:sp>
      <p:pic>
        <p:nvPicPr>
          <p:cNvPr id="6"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p:cNvSpPr>
          <p:nvPr/>
        </p:nvSpPr>
        <p:spPr>
          <a:xfrm>
            <a:off x="457200" y="274638"/>
            <a:ext cx="8229600" cy="7060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3200" b="1" dirty="0" smtClean="0">
                <a:latin typeface="Times New Roman" pitchFamily="18" charset="0"/>
                <a:ea typeface="標楷體" pitchFamily="65" charset="-120"/>
                <a:cs typeface="Times New Roman" pitchFamily="18" charset="0"/>
              </a:rPr>
              <a:t>展望</a:t>
            </a:r>
            <a:r>
              <a:rPr lang="zh-TW" altLang="en-US" sz="3200" b="1" dirty="0">
                <a:latin typeface="Times New Roman" pitchFamily="18" charset="0"/>
                <a:ea typeface="標楷體" pitchFamily="65" charset="-120"/>
                <a:cs typeface="Times New Roman" pitchFamily="18" charset="0"/>
              </a:rPr>
              <a:t>與</a:t>
            </a:r>
            <a:r>
              <a:rPr lang="zh-TW" altLang="en-US" sz="3200" b="1" dirty="0" smtClean="0">
                <a:latin typeface="Times New Roman" pitchFamily="18" charset="0"/>
                <a:ea typeface="標楷體" pitchFamily="65" charset="-120"/>
                <a:cs typeface="Times New Roman" pitchFamily="18" charset="0"/>
              </a:rPr>
              <a:t>成長動能</a:t>
            </a:r>
            <a:endParaRPr lang="zh-TW" altLang="en-US" sz="3200" b="1" dirty="0"/>
          </a:p>
        </p:txBody>
      </p:sp>
      <p:sp>
        <p:nvSpPr>
          <p:cNvPr id="3" name="內容版面配置區 2"/>
          <p:cNvSpPr txBox="1">
            <a:spLocks/>
          </p:cNvSpPr>
          <p:nvPr/>
        </p:nvSpPr>
        <p:spPr>
          <a:xfrm>
            <a:off x="457200" y="1628800"/>
            <a:ext cx="8229600" cy="430993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sz="2800" dirty="0" smtClean="0">
                <a:latin typeface="Times New Roman" pitchFamily="18" charset="0"/>
                <a:ea typeface="標楷體" pitchFamily="65" charset="-120"/>
                <a:cs typeface="Times New Roman" pitchFamily="18" charset="0"/>
              </a:rPr>
              <a:t>擴充</a:t>
            </a:r>
            <a:r>
              <a:rPr lang="en-US" altLang="zh-TW" sz="2800" dirty="0" smtClean="0">
                <a:latin typeface="Times New Roman" pitchFamily="18" charset="0"/>
                <a:ea typeface="標楷體" pitchFamily="65" charset="-120"/>
                <a:cs typeface="Times New Roman" pitchFamily="18" charset="0"/>
              </a:rPr>
              <a:t>QFN</a:t>
            </a:r>
            <a:r>
              <a:rPr lang="zh-TW" altLang="en-US" sz="2800" dirty="0" smtClean="0">
                <a:latin typeface="Times New Roman" pitchFamily="18" charset="0"/>
                <a:ea typeface="標楷體" pitchFamily="65" charset="-120"/>
                <a:cs typeface="Times New Roman" pitchFamily="18" charset="0"/>
              </a:rPr>
              <a:t>產能</a:t>
            </a:r>
            <a:endParaRPr lang="en-US" altLang="zh-TW" sz="2800" dirty="0" smtClean="0">
              <a:latin typeface="Times New Roman" pitchFamily="18" charset="0"/>
              <a:ea typeface="標楷體" pitchFamily="65" charset="-120"/>
              <a:cs typeface="Times New Roman" pitchFamily="18" charset="0"/>
            </a:endParaRPr>
          </a:p>
          <a:p>
            <a:endParaRPr lang="en-US" altLang="zh-TW" sz="2800" dirty="0">
              <a:latin typeface="Times New Roman" pitchFamily="18" charset="0"/>
              <a:ea typeface="標楷體" pitchFamily="65" charset="-120"/>
              <a:cs typeface="Times New Roman" pitchFamily="18" charset="0"/>
            </a:endParaRPr>
          </a:p>
          <a:p>
            <a:r>
              <a:rPr lang="zh-TW" altLang="en-US" sz="2800" dirty="0" smtClean="0">
                <a:latin typeface="Times New Roman" pitchFamily="18" charset="0"/>
                <a:ea typeface="標楷體" pitchFamily="65" charset="-120"/>
                <a:cs typeface="Times New Roman" pitchFamily="18" charset="0"/>
              </a:rPr>
              <a:t>推廣</a:t>
            </a:r>
            <a:r>
              <a:rPr lang="en-US" altLang="zh-TW" sz="2800" dirty="0" smtClean="0">
                <a:latin typeface="Times New Roman" pitchFamily="18" charset="0"/>
                <a:ea typeface="標楷體" pitchFamily="65" charset="-120"/>
                <a:cs typeface="Times New Roman" pitchFamily="18" charset="0"/>
              </a:rPr>
              <a:t>Pre-Mold</a:t>
            </a:r>
            <a:r>
              <a:rPr lang="zh-TW" altLang="en-US" sz="2800" dirty="0" smtClean="0">
                <a:latin typeface="Times New Roman" pitchFamily="18" charset="0"/>
                <a:ea typeface="標楷體" pitchFamily="65" charset="-120"/>
                <a:cs typeface="Times New Roman" pitchFamily="18" charset="0"/>
              </a:rPr>
              <a:t>技術、開發</a:t>
            </a:r>
            <a:r>
              <a:rPr lang="en-US" altLang="zh-TW" sz="2800" dirty="0" err="1" smtClean="0">
                <a:latin typeface="Times New Roman" pitchFamily="18" charset="0"/>
                <a:ea typeface="標楷體" pitchFamily="65" charset="-120"/>
                <a:cs typeface="Times New Roman" pitchFamily="18" charset="0"/>
              </a:rPr>
              <a:t>Wettable</a:t>
            </a:r>
            <a:r>
              <a:rPr lang="en-US" altLang="zh-TW" sz="2800" dirty="0" smtClean="0">
                <a:latin typeface="Times New Roman" pitchFamily="18" charset="0"/>
                <a:ea typeface="標楷體" pitchFamily="65" charset="-120"/>
                <a:cs typeface="Times New Roman" pitchFamily="18" charset="0"/>
              </a:rPr>
              <a:t> Flank</a:t>
            </a:r>
            <a:r>
              <a:rPr lang="zh-TW" altLang="en-US" sz="2800" dirty="0" smtClean="0">
                <a:latin typeface="Times New Roman" pitchFamily="18" charset="0"/>
                <a:ea typeface="標楷體" pitchFamily="65" charset="-120"/>
                <a:cs typeface="Times New Roman" pitchFamily="18" charset="0"/>
              </a:rPr>
              <a:t> </a:t>
            </a:r>
            <a:r>
              <a:rPr lang="en-US" altLang="zh-TW" sz="2800" dirty="0" smtClean="0">
                <a:latin typeface="Times New Roman" pitchFamily="18" charset="0"/>
                <a:ea typeface="標楷體" pitchFamily="65" charset="-120"/>
                <a:cs typeface="Times New Roman" pitchFamily="18" charset="0"/>
              </a:rPr>
              <a:t>QFN</a:t>
            </a:r>
            <a:r>
              <a:rPr lang="zh-TW" altLang="en-US" sz="2800" dirty="0" smtClean="0">
                <a:latin typeface="Times New Roman" pitchFamily="18" charset="0"/>
                <a:ea typeface="標楷體" pitchFamily="65" charset="-120"/>
                <a:cs typeface="Times New Roman" pitchFamily="18" charset="0"/>
              </a:rPr>
              <a:t>基板</a:t>
            </a:r>
            <a:endParaRPr lang="en-US" altLang="zh-TW" sz="2800" dirty="0" smtClean="0">
              <a:latin typeface="Times New Roman" pitchFamily="18" charset="0"/>
              <a:ea typeface="標楷體" pitchFamily="65" charset="-120"/>
              <a:cs typeface="Times New Roman" pitchFamily="18" charset="0"/>
            </a:endParaRPr>
          </a:p>
          <a:p>
            <a:endParaRPr lang="en-US" altLang="zh-TW" sz="2800" dirty="0">
              <a:latin typeface="Times New Roman" pitchFamily="18" charset="0"/>
              <a:ea typeface="標楷體" pitchFamily="65" charset="-120"/>
              <a:cs typeface="Times New Roman" pitchFamily="18" charset="0"/>
            </a:endParaRPr>
          </a:p>
          <a:p>
            <a:r>
              <a:rPr lang="zh-TW" altLang="en-US" sz="2800" dirty="0" smtClean="0">
                <a:latin typeface="Times New Roman" pitchFamily="18" charset="0"/>
                <a:ea typeface="標楷體" pitchFamily="65" charset="-120"/>
                <a:cs typeface="Times New Roman" pitchFamily="18" charset="0"/>
              </a:rPr>
              <a:t>跨足其他應用之蝕刻元件</a:t>
            </a:r>
            <a:endParaRPr lang="zh-TW" altLang="en-US" sz="2800" dirty="0">
              <a:latin typeface="Times New Roman" pitchFamily="18" charset="0"/>
              <a:ea typeface="標楷體" pitchFamily="65" charset="-120"/>
              <a:cs typeface="Times New Roman" pitchFamily="18" charset="0"/>
            </a:endParaRPr>
          </a:p>
          <a:p>
            <a:endParaRPr lang="en-US" altLang="zh-TW" sz="2800" dirty="0" smtClean="0">
              <a:latin typeface="Times New Roman" pitchFamily="18" charset="0"/>
              <a:ea typeface="標楷體" pitchFamily="65" charset="-120"/>
              <a:cs typeface="Times New Roman" pitchFamily="18" charset="0"/>
            </a:endParaRPr>
          </a:p>
          <a:p>
            <a:r>
              <a:rPr lang="zh-TW" altLang="en-US" sz="2800" dirty="0" smtClean="0">
                <a:latin typeface="Times New Roman" pitchFamily="18" charset="0"/>
                <a:ea typeface="標楷體" pitchFamily="65" charset="-120"/>
                <a:cs typeface="Times New Roman" pitchFamily="18" charset="0"/>
              </a:rPr>
              <a:t>評估同業購併</a:t>
            </a:r>
            <a:endParaRPr lang="en-US" altLang="zh-TW" sz="2800" dirty="0" smtClean="0">
              <a:latin typeface="Times New Roman" pitchFamily="18" charset="0"/>
              <a:ea typeface="標楷體" pitchFamily="65" charset="-120"/>
              <a:cs typeface="Times New Roman" pitchFamily="18" charset="0"/>
            </a:endParaRPr>
          </a:p>
          <a:p>
            <a:endParaRPr lang="en-US" altLang="zh-TW" sz="2800" dirty="0" smtClean="0">
              <a:latin typeface="Times New Roman" pitchFamily="18" charset="0"/>
              <a:ea typeface="標楷體"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fld id="{E25C3285-3FAB-4576-96CD-965DFBF441FB}" type="slidenum">
              <a:rPr lang="zh-TW" altLang="en-US" smtClean="0"/>
              <a:pPr/>
              <a:t>35</a:t>
            </a:fld>
            <a:endParaRPr lang="zh-TW" altLang="en-US"/>
          </a:p>
        </p:txBody>
      </p:sp>
      <p:pic>
        <p:nvPicPr>
          <p:cNvPr id="6"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196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780928"/>
            <a:ext cx="8229600" cy="1143000"/>
          </a:xfrm>
        </p:spPr>
        <p:txBody>
          <a:bodyPr/>
          <a:lstStyle/>
          <a:p>
            <a:r>
              <a:rPr lang="en-US" altLang="zh-TW" b="1" dirty="0" smtClean="0">
                <a:latin typeface="標楷體" pitchFamily="65" charset="-120"/>
                <a:ea typeface="標楷體" pitchFamily="65" charset="-120"/>
              </a:rPr>
              <a:t>Q &amp; A</a:t>
            </a:r>
            <a:endParaRPr lang="zh-TW" altLang="en-US" b="1"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36</a:t>
            </a:fld>
            <a:endParaRPr lang="zh-TW" altLang="en-US"/>
          </a:p>
        </p:txBody>
      </p:sp>
      <p:pic>
        <p:nvPicPr>
          <p:cNvPr id="6"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11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zh-TW" altLang="en-US" b="1" dirty="0" smtClean="0">
                <a:latin typeface="標楷體" pitchFamily="65" charset="-120"/>
                <a:ea typeface="標楷體" pitchFamily="65" charset="-120"/>
              </a:rPr>
              <a:t>大綱</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a:xfrm>
            <a:off x="1115616" y="1772816"/>
            <a:ext cx="7677038" cy="3888432"/>
          </a:xfrm>
        </p:spPr>
        <p:txBody>
          <a:bodyPr>
            <a:normAutofit/>
          </a:bodyPr>
          <a:lstStyle/>
          <a:p>
            <a:pPr marL="514350" indent="-514350">
              <a:buFont typeface="+mj-lt"/>
              <a:buAutoNum type="alphaUcPeriod"/>
            </a:pPr>
            <a:r>
              <a:rPr lang="zh-TW" altLang="en-US" b="1" dirty="0" smtClean="0">
                <a:latin typeface="Times New Roman" pitchFamily="18" charset="0"/>
                <a:ea typeface="標楷體" pitchFamily="65" charset="-120"/>
                <a:cs typeface="Times New Roman" pitchFamily="18" charset="0"/>
              </a:rPr>
              <a:t>公司簡介</a:t>
            </a:r>
            <a:endParaRPr lang="en-US" altLang="zh-TW" b="1" dirty="0" smtClean="0">
              <a:latin typeface="Times New Roman" pitchFamily="18" charset="0"/>
              <a:ea typeface="標楷體" pitchFamily="65" charset="-120"/>
              <a:cs typeface="Times New Roman" pitchFamily="18" charset="0"/>
            </a:endParaRPr>
          </a:p>
          <a:p>
            <a:pPr marL="514350" indent="-514350">
              <a:buFont typeface="+mj-lt"/>
              <a:buAutoNum type="alphaUcPeriod"/>
            </a:pPr>
            <a:r>
              <a:rPr lang="zh-TW" altLang="en-US" b="1" dirty="0" smtClean="0">
                <a:latin typeface="Times New Roman" pitchFamily="18" charset="0"/>
                <a:ea typeface="標楷體" pitchFamily="65" charset="-120"/>
                <a:cs typeface="Times New Roman" pitchFamily="18" charset="0"/>
              </a:rPr>
              <a:t>核心技術</a:t>
            </a:r>
            <a:endParaRPr lang="en-US" altLang="zh-TW" b="1" dirty="0" smtClean="0">
              <a:latin typeface="Times New Roman" pitchFamily="18" charset="0"/>
              <a:ea typeface="標楷體" pitchFamily="65" charset="-120"/>
              <a:cs typeface="Times New Roman" pitchFamily="18" charset="0"/>
            </a:endParaRPr>
          </a:p>
          <a:p>
            <a:pPr marL="514350" indent="-514350">
              <a:buFont typeface="+mj-lt"/>
              <a:buAutoNum type="alphaUcPeriod"/>
            </a:pPr>
            <a:r>
              <a:rPr lang="zh-TW" altLang="en-US" b="1" dirty="0" smtClean="0">
                <a:latin typeface="Times New Roman" pitchFamily="18" charset="0"/>
                <a:ea typeface="標楷體" pitchFamily="65" charset="-120"/>
                <a:cs typeface="Times New Roman" pitchFamily="18" charset="0"/>
              </a:rPr>
              <a:t>車用電子與</a:t>
            </a:r>
            <a:r>
              <a:rPr lang="en-US" altLang="zh-TW" b="1" dirty="0" smtClean="0">
                <a:latin typeface="Times New Roman" pitchFamily="18" charset="0"/>
                <a:ea typeface="標楷體" pitchFamily="65" charset="-120"/>
                <a:cs typeface="Times New Roman" pitchFamily="18" charset="0"/>
              </a:rPr>
              <a:t>QFN</a:t>
            </a:r>
            <a:r>
              <a:rPr lang="zh-TW" altLang="en-US" b="1" dirty="0" smtClean="0">
                <a:latin typeface="Times New Roman" pitchFamily="18" charset="0"/>
                <a:ea typeface="標楷體" pitchFamily="65" charset="-120"/>
                <a:cs typeface="Times New Roman" pitchFamily="18" charset="0"/>
              </a:rPr>
              <a:t> </a:t>
            </a:r>
            <a:r>
              <a:rPr lang="en-US" altLang="zh-TW" b="1" dirty="0" err="1" smtClean="0">
                <a:latin typeface="Times New Roman" pitchFamily="18" charset="0"/>
                <a:ea typeface="標楷體" pitchFamily="65" charset="-120"/>
                <a:cs typeface="Times New Roman" pitchFamily="18" charset="0"/>
              </a:rPr>
              <a:t>Wettable</a:t>
            </a:r>
            <a:r>
              <a:rPr lang="en-US" altLang="zh-TW" b="1" dirty="0" smtClean="0">
                <a:latin typeface="Times New Roman" pitchFamily="18" charset="0"/>
                <a:ea typeface="標楷體" pitchFamily="65" charset="-120"/>
                <a:cs typeface="Times New Roman" pitchFamily="18" charset="0"/>
              </a:rPr>
              <a:t> Flank</a:t>
            </a:r>
            <a:r>
              <a:rPr lang="zh-TW" altLang="en-US" b="1" dirty="0" smtClean="0">
                <a:latin typeface="Times New Roman" pitchFamily="18" charset="0"/>
                <a:ea typeface="標楷體" pitchFamily="65" charset="-120"/>
                <a:cs typeface="Times New Roman" pitchFamily="18" charset="0"/>
              </a:rPr>
              <a:t>封裝</a:t>
            </a:r>
            <a:endParaRPr lang="en-US" altLang="zh-TW" b="1" dirty="0" smtClean="0">
              <a:latin typeface="Times New Roman" pitchFamily="18" charset="0"/>
              <a:ea typeface="標楷體" pitchFamily="65" charset="-120"/>
              <a:cs typeface="Times New Roman" pitchFamily="18" charset="0"/>
            </a:endParaRPr>
          </a:p>
          <a:p>
            <a:pPr marL="514350" indent="-514350">
              <a:buFont typeface="+mj-lt"/>
              <a:buAutoNum type="alphaUcPeriod"/>
            </a:pPr>
            <a:r>
              <a:rPr lang="zh-TW" altLang="en-US" b="1" dirty="0" smtClean="0">
                <a:latin typeface="Times New Roman" pitchFamily="18" charset="0"/>
                <a:ea typeface="標楷體" pitchFamily="65" charset="-120"/>
                <a:cs typeface="Times New Roman" pitchFamily="18" charset="0"/>
              </a:rPr>
              <a:t>營運績效</a:t>
            </a:r>
            <a:endParaRPr lang="en-US" altLang="zh-TW" b="1" dirty="0" smtClean="0">
              <a:latin typeface="Times New Roman" pitchFamily="18" charset="0"/>
              <a:ea typeface="標楷體" pitchFamily="65" charset="-120"/>
              <a:cs typeface="Times New Roman" pitchFamily="18" charset="0"/>
            </a:endParaRPr>
          </a:p>
          <a:p>
            <a:pPr marL="514350" indent="-514350">
              <a:buFont typeface="+mj-lt"/>
              <a:buAutoNum type="alphaUcPeriod"/>
            </a:pPr>
            <a:r>
              <a:rPr lang="zh-TW" altLang="en-US" b="1" dirty="0" smtClean="0">
                <a:latin typeface="Times New Roman" pitchFamily="18" charset="0"/>
                <a:ea typeface="標楷體" pitchFamily="65" charset="-120"/>
                <a:cs typeface="Times New Roman" pitchFamily="18" charset="0"/>
              </a:rPr>
              <a:t>未來</a:t>
            </a:r>
            <a:r>
              <a:rPr lang="zh-TW" altLang="en-US" b="1" dirty="0">
                <a:latin typeface="Times New Roman" pitchFamily="18" charset="0"/>
                <a:ea typeface="標楷體" pitchFamily="65" charset="-120"/>
                <a:cs typeface="Times New Roman" pitchFamily="18" charset="0"/>
              </a:rPr>
              <a:t>展望</a:t>
            </a: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4</a:t>
            </a:fld>
            <a:endParaRPr lang="zh-TW" altLang="en-US"/>
          </a:p>
        </p:txBody>
      </p:sp>
      <p:pic>
        <p:nvPicPr>
          <p:cNvPr id="5"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780928"/>
            <a:ext cx="8229600" cy="1143000"/>
          </a:xfrm>
        </p:spPr>
        <p:txBody>
          <a:bodyPr/>
          <a:lstStyle/>
          <a:p>
            <a:r>
              <a:rPr lang="en-US" altLang="zh-TW" b="1" dirty="0" smtClean="0">
                <a:latin typeface="標楷體" pitchFamily="65" charset="-120"/>
                <a:ea typeface="標楷體" pitchFamily="65" charset="-120"/>
              </a:rPr>
              <a:t>A.</a:t>
            </a:r>
            <a:r>
              <a:rPr lang="zh-TW" altLang="en-US" b="1" dirty="0" smtClean="0">
                <a:latin typeface="標楷體" pitchFamily="65" charset="-120"/>
                <a:ea typeface="標楷體" pitchFamily="65" charset="-120"/>
              </a:rPr>
              <a:t>公司簡介</a:t>
            </a:r>
            <a:endParaRPr lang="zh-TW" altLang="en-US" b="1"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5</a:t>
            </a:fld>
            <a:endParaRPr lang="zh-TW" altLang="en-US"/>
          </a:p>
        </p:txBody>
      </p:sp>
      <p:pic>
        <p:nvPicPr>
          <p:cNvPr id="6"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5835"/>
            <a:ext cx="8229600" cy="648072"/>
          </a:xfrm>
        </p:spPr>
        <p:txBody>
          <a:bodyPr>
            <a:normAutofit/>
          </a:bodyPr>
          <a:lstStyle/>
          <a:p>
            <a:pPr algn="l"/>
            <a:r>
              <a:rPr lang="zh-TW" altLang="en-US" sz="3200" b="1" dirty="0" smtClean="0">
                <a:latin typeface="Times New Roman" pitchFamily="18" charset="0"/>
                <a:ea typeface="標楷體" pitchFamily="65" charset="-120"/>
                <a:cs typeface="Times New Roman" pitchFamily="18" charset="0"/>
              </a:rPr>
              <a:t>公司基本資料</a:t>
            </a:r>
            <a:endParaRPr lang="zh-TW" altLang="en-US" sz="3200" b="1" dirty="0"/>
          </a:p>
        </p:txBody>
      </p:sp>
      <p:graphicFrame>
        <p:nvGraphicFramePr>
          <p:cNvPr id="5" name="表格 4"/>
          <p:cNvGraphicFramePr>
            <a:graphicFrameLocks noGrp="1"/>
          </p:cNvGraphicFramePr>
          <p:nvPr>
            <p:extLst>
              <p:ext uri="{D42A27DB-BD31-4B8C-83A1-F6EECF244321}">
                <p14:modId xmlns:p14="http://schemas.microsoft.com/office/powerpoint/2010/main" val="2027423155"/>
              </p:ext>
            </p:extLst>
          </p:nvPr>
        </p:nvGraphicFramePr>
        <p:xfrm>
          <a:off x="683568" y="1340768"/>
          <a:ext cx="7560840" cy="4289397"/>
        </p:xfrm>
        <a:graphic>
          <a:graphicData uri="http://schemas.openxmlformats.org/drawingml/2006/table">
            <a:tbl>
              <a:tblPr>
                <a:effectLst/>
                <a:tableStyleId>{C4B1156A-380E-4F78-BDF5-A606A8083BF9}</a:tableStyleId>
              </a:tblPr>
              <a:tblGrid>
                <a:gridCol w="2285835"/>
                <a:gridCol w="5275005"/>
              </a:tblGrid>
              <a:tr h="558738">
                <a:tc>
                  <a:txBody>
                    <a:bodyPr/>
                    <a:lstStyle/>
                    <a:p>
                      <a:pPr algn="l"/>
                      <a:r>
                        <a:rPr lang="zh-TW" altLang="en-US" sz="2000" b="1" dirty="0" smtClean="0">
                          <a:effectLst/>
                          <a:latin typeface="Times New Roman" pitchFamily="18" charset="0"/>
                          <a:ea typeface="標楷體" pitchFamily="65" charset="-120"/>
                          <a:cs typeface="Times New Roman" pitchFamily="18" charset="0"/>
                        </a:rPr>
                        <a:t>設立日期</a:t>
                      </a:r>
                      <a:endParaRPr lang="zh-TW" altLang="en-US" sz="2000" b="1" dirty="0">
                        <a:latin typeface="Times New Roman" pitchFamily="18" charset="0"/>
                        <a:ea typeface="標楷體" pitchFamily="65" charset="-120"/>
                        <a:cs typeface="Times New Roman" pitchFamily="18" charset="0"/>
                      </a:endParaRPr>
                    </a:p>
                  </a:txBody>
                  <a:tcPr anchor="ctr">
                    <a:lnL w="762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762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altLang="zh-TW" sz="2000" dirty="0" smtClean="0">
                          <a:effectLst/>
                          <a:latin typeface="Times New Roman" pitchFamily="18" charset="0"/>
                          <a:ea typeface="標楷體" pitchFamily="65" charset="-120"/>
                          <a:cs typeface="Times New Roman" pitchFamily="18" charset="0"/>
                        </a:rPr>
                        <a:t>2009</a:t>
                      </a:r>
                      <a:r>
                        <a:rPr lang="zh-TW" altLang="en-US" sz="2000" dirty="0" smtClean="0">
                          <a:effectLst/>
                          <a:latin typeface="Times New Roman" pitchFamily="18" charset="0"/>
                          <a:ea typeface="標楷體" pitchFamily="65" charset="-120"/>
                          <a:cs typeface="Times New Roman" pitchFamily="18" charset="0"/>
                        </a:rPr>
                        <a:t>年</a:t>
                      </a:r>
                      <a:r>
                        <a:rPr lang="en-US" altLang="zh-TW" sz="2000" dirty="0" smtClean="0">
                          <a:effectLst/>
                          <a:latin typeface="Times New Roman" pitchFamily="18" charset="0"/>
                          <a:ea typeface="標楷體" pitchFamily="65" charset="-120"/>
                          <a:cs typeface="Times New Roman" pitchFamily="18" charset="0"/>
                        </a:rPr>
                        <a:t>12</a:t>
                      </a:r>
                      <a:r>
                        <a:rPr lang="zh-TW" altLang="en-US" sz="2000" dirty="0" smtClean="0">
                          <a:effectLst/>
                          <a:latin typeface="Times New Roman" pitchFamily="18" charset="0"/>
                          <a:ea typeface="標楷體" pitchFamily="65" charset="-120"/>
                          <a:cs typeface="Times New Roman" pitchFamily="18" charset="0"/>
                        </a:rPr>
                        <a:t>月</a:t>
                      </a:r>
                      <a:r>
                        <a:rPr lang="en-US" altLang="zh-TW" sz="2000" dirty="0" smtClean="0">
                          <a:effectLst/>
                          <a:latin typeface="Times New Roman" pitchFamily="18" charset="0"/>
                          <a:ea typeface="標楷體" pitchFamily="65" charset="-120"/>
                          <a:cs typeface="Times New Roman" pitchFamily="18" charset="0"/>
                        </a:rPr>
                        <a:t>24</a:t>
                      </a:r>
                      <a:r>
                        <a:rPr lang="zh-TW" altLang="en-US" sz="2000" dirty="0" smtClean="0">
                          <a:effectLst/>
                          <a:latin typeface="Times New Roman" pitchFamily="18" charset="0"/>
                          <a:ea typeface="標楷體" pitchFamily="65" charset="-120"/>
                          <a:cs typeface="Times New Roman" pitchFamily="18" charset="0"/>
                        </a:rPr>
                        <a:t>日</a:t>
                      </a:r>
                      <a:endParaRPr lang="zh-TW" altLang="en-US" sz="2000" dirty="0">
                        <a:latin typeface="Times New Roman" pitchFamily="18" charset="0"/>
                        <a:ea typeface="標楷體" pitchFamily="65" charset="-120"/>
                        <a:cs typeface="Times New Roman" pitchFamily="18" charset="0"/>
                      </a:endParaRPr>
                    </a:p>
                  </a:txBody>
                  <a:tcPr anchor="ctr">
                    <a:lnL w="12700" cap="flat" cmpd="sng" algn="ctr">
                      <a:solidFill>
                        <a:schemeClr val="tx1">
                          <a:lumMod val="50000"/>
                          <a:lumOff val="50000"/>
                        </a:schemeClr>
                      </a:solidFill>
                      <a:prstDash val="solid"/>
                      <a:round/>
                      <a:headEnd type="none" w="med" len="med"/>
                      <a:tailEnd type="none" w="med" len="med"/>
                    </a:lnL>
                    <a:lnR w="76200" cap="flat" cmpd="sng" algn="ctr">
                      <a:solidFill>
                        <a:schemeClr val="tx1">
                          <a:lumMod val="50000"/>
                          <a:lumOff val="50000"/>
                        </a:schemeClr>
                      </a:solidFill>
                      <a:prstDash val="solid"/>
                      <a:round/>
                      <a:headEnd type="none" w="med" len="med"/>
                      <a:tailEnd type="none" w="med" len="med"/>
                    </a:lnR>
                    <a:lnT w="762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58738">
                <a:tc>
                  <a:txBody>
                    <a:bodyPr/>
                    <a:lstStyle/>
                    <a:p>
                      <a:pPr algn="l"/>
                      <a:r>
                        <a:rPr lang="zh-TW" altLang="en-US" sz="2000" b="1" dirty="0" smtClean="0">
                          <a:effectLst/>
                          <a:latin typeface="Times New Roman" pitchFamily="18" charset="0"/>
                          <a:ea typeface="標楷體" pitchFamily="65" charset="-120"/>
                          <a:cs typeface="Times New Roman" pitchFamily="18" charset="0"/>
                        </a:rPr>
                        <a:t>董事長</a:t>
                      </a:r>
                      <a:endParaRPr lang="en-US" altLang="zh-TW" sz="2000" b="1" dirty="0" smtClean="0">
                        <a:effectLst/>
                        <a:latin typeface="Times New Roman" pitchFamily="18" charset="0"/>
                        <a:ea typeface="標楷體" pitchFamily="65" charset="-120"/>
                        <a:cs typeface="Times New Roman" pitchFamily="18" charset="0"/>
                      </a:endParaRPr>
                    </a:p>
                  </a:txBody>
                  <a:tcPr anchor="ctr">
                    <a:lnL w="762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2000" dirty="0" smtClean="0">
                          <a:effectLst/>
                          <a:latin typeface="Times New Roman" pitchFamily="18" charset="0"/>
                          <a:ea typeface="標楷體" pitchFamily="65" charset="-120"/>
                          <a:cs typeface="Times New Roman" pitchFamily="18" charset="0"/>
                        </a:rPr>
                        <a:t>黃嘉能</a:t>
                      </a:r>
                      <a:endParaRPr lang="zh-TW" altLang="en-US" sz="2000" dirty="0">
                        <a:latin typeface="Times New Roman" pitchFamily="18" charset="0"/>
                        <a:ea typeface="標楷體" pitchFamily="65" charset="-120"/>
                        <a:cs typeface="Times New Roman" pitchFamily="18" charset="0"/>
                      </a:endParaRPr>
                    </a:p>
                  </a:txBody>
                  <a:tcPr anchor="ctr">
                    <a:lnL w="12700" cap="flat" cmpd="sng" algn="ctr">
                      <a:solidFill>
                        <a:schemeClr val="tx1">
                          <a:lumMod val="50000"/>
                          <a:lumOff val="50000"/>
                        </a:schemeClr>
                      </a:solidFill>
                      <a:prstDash val="solid"/>
                      <a:round/>
                      <a:headEnd type="none" w="med" len="med"/>
                      <a:tailEnd type="none" w="med" len="med"/>
                    </a:lnL>
                    <a:lnR w="762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8738">
                <a:tc>
                  <a:txBody>
                    <a:bodyPr/>
                    <a:lstStyle/>
                    <a:p>
                      <a:pPr algn="l"/>
                      <a:r>
                        <a:rPr lang="zh-TW" altLang="en-US" sz="2000" b="1" dirty="0" smtClean="0">
                          <a:effectLst/>
                          <a:latin typeface="Times New Roman" pitchFamily="18" charset="0"/>
                          <a:ea typeface="標楷體" pitchFamily="65" charset="-120"/>
                          <a:cs typeface="Times New Roman" pitchFamily="18" charset="0"/>
                        </a:rPr>
                        <a:t>實收資本額 </a:t>
                      </a:r>
                      <a:endParaRPr lang="zh-TW" altLang="en-US" sz="2000" b="1" dirty="0">
                        <a:latin typeface="Times New Roman" pitchFamily="18" charset="0"/>
                        <a:ea typeface="標楷體" pitchFamily="65" charset="-120"/>
                        <a:cs typeface="Times New Roman" pitchFamily="18" charset="0"/>
                      </a:endParaRPr>
                    </a:p>
                  </a:txBody>
                  <a:tcPr anchor="ctr">
                    <a:lnL w="762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zh-TW" altLang="en-US" sz="2000" dirty="0" smtClean="0">
                          <a:effectLst/>
                          <a:latin typeface="Times New Roman" pitchFamily="18" charset="0"/>
                          <a:ea typeface="標楷體" pitchFamily="65" charset="-120"/>
                          <a:cs typeface="Times New Roman" pitchFamily="18" charset="0"/>
                        </a:rPr>
                        <a:t>新台幣</a:t>
                      </a:r>
                      <a:r>
                        <a:rPr lang="en-US" altLang="zh-TW" sz="2000" dirty="0" smtClean="0">
                          <a:effectLst/>
                          <a:latin typeface="Times New Roman" pitchFamily="18" charset="0"/>
                          <a:ea typeface="標楷體" pitchFamily="65" charset="-120"/>
                          <a:cs typeface="Times New Roman" pitchFamily="18" charset="0"/>
                        </a:rPr>
                        <a:t>3.62</a:t>
                      </a:r>
                      <a:r>
                        <a:rPr lang="zh-TW" altLang="en-US" sz="2000" dirty="0" smtClean="0">
                          <a:effectLst/>
                          <a:latin typeface="Times New Roman" pitchFamily="18" charset="0"/>
                          <a:ea typeface="標楷體" pitchFamily="65" charset="-120"/>
                          <a:cs typeface="Times New Roman" pitchFamily="18" charset="0"/>
                        </a:rPr>
                        <a:t>億元</a:t>
                      </a:r>
                      <a:endParaRPr lang="zh-TW" altLang="en-US" sz="2000" dirty="0">
                        <a:latin typeface="Times New Roman" pitchFamily="18" charset="0"/>
                        <a:ea typeface="標楷體" pitchFamily="65" charset="-120"/>
                        <a:cs typeface="Times New Roman" pitchFamily="18" charset="0"/>
                      </a:endParaRPr>
                    </a:p>
                  </a:txBody>
                  <a:tcPr anchor="ctr">
                    <a:lnL w="12700" cap="flat" cmpd="sng" algn="ctr">
                      <a:solidFill>
                        <a:schemeClr val="tx1">
                          <a:lumMod val="50000"/>
                          <a:lumOff val="50000"/>
                        </a:schemeClr>
                      </a:solidFill>
                      <a:prstDash val="solid"/>
                      <a:round/>
                      <a:headEnd type="none" w="med" len="med"/>
                      <a:tailEnd type="none" w="med" len="med"/>
                    </a:lnL>
                    <a:lnR w="762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58738">
                <a:tc>
                  <a:txBody>
                    <a:bodyPr/>
                    <a:lstStyle/>
                    <a:p>
                      <a:pPr algn="l"/>
                      <a:r>
                        <a:rPr lang="zh-TW" altLang="en-US" sz="2000" b="1" dirty="0" smtClean="0">
                          <a:effectLst/>
                          <a:latin typeface="Times New Roman" pitchFamily="18" charset="0"/>
                          <a:ea typeface="標楷體" pitchFamily="65" charset="-120"/>
                          <a:cs typeface="Times New Roman" pitchFamily="18" charset="0"/>
                        </a:rPr>
                        <a:t>員工人數</a:t>
                      </a:r>
                      <a:endParaRPr lang="zh-TW" altLang="en-US" sz="2000" b="1" dirty="0">
                        <a:latin typeface="Times New Roman" pitchFamily="18" charset="0"/>
                        <a:ea typeface="標楷體" pitchFamily="65" charset="-120"/>
                        <a:cs typeface="Times New Roman" pitchFamily="18" charset="0"/>
                      </a:endParaRPr>
                    </a:p>
                  </a:txBody>
                  <a:tcPr anchor="ctr">
                    <a:lnL w="762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2000" dirty="0" smtClean="0">
                          <a:effectLst/>
                          <a:latin typeface="Times New Roman" pitchFamily="18" charset="0"/>
                          <a:ea typeface="標楷體" pitchFamily="65" charset="-120"/>
                          <a:cs typeface="Times New Roman" pitchFamily="18" charset="0"/>
                        </a:rPr>
                        <a:t>1,730</a:t>
                      </a:r>
                      <a:r>
                        <a:rPr lang="zh-TW" altLang="en-US" sz="2000" dirty="0" smtClean="0">
                          <a:effectLst/>
                          <a:latin typeface="Times New Roman" pitchFamily="18" charset="0"/>
                          <a:ea typeface="標楷體" pitchFamily="65" charset="-120"/>
                          <a:cs typeface="Times New Roman" pitchFamily="18" charset="0"/>
                        </a:rPr>
                        <a:t>人</a:t>
                      </a:r>
                      <a:r>
                        <a:rPr lang="en-US" altLang="zh-TW" sz="2000" dirty="0" smtClean="0">
                          <a:effectLst/>
                          <a:latin typeface="Times New Roman" pitchFamily="18" charset="0"/>
                          <a:ea typeface="標楷體" pitchFamily="65" charset="-120"/>
                          <a:cs typeface="Times New Roman" pitchFamily="18" charset="0"/>
                        </a:rPr>
                        <a:t>(</a:t>
                      </a:r>
                      <a:r>
                        <a:rPr lang="zh-TW" altLang="en-US" sz="2000" dirty="0" smtClean="0">
                          <a:effectLst/>
                          <a:latin typeface="Times New Roman" pitchFamily="18" charset="0"/>
                          <a:ea typeface="標楷體" pitchFamily="65" charset="-120"/>
                          <a:cs typeface="Times New Roman" pitchFamily="18" charset="0"/>
                        </a:rPr>
                        <a:t>合併</a:t>
                      </a:r>
                      <a:r>
                        <a:rPr lang="en-US" altLang="zh-TW" sz="2000" dirty="0" smtClean="0">
                          <a:effectLst/>
                          <a:latin typeface="Times New Roman" pitchFamily="18" charset="0"/>
                          <a:ea typeface="標楷體" pitchFamily="65" charset="-120"/>
                          <a:cs typeface="Times New Roman" pitchFamily="18" charset="0"/>
                        </a:rPr>
                        <a:t>)</a:t>
                      </a:r>
                      <a:endParaRPr lang="zh-TW" altLang="en-US" sz="2000" dirty="0">
                        <a:latin typeface="Times New Roman" pitchFamily="18" charset="0"/>
                        <a:ea typeface="標楷體" pitchFamily="65" charset="-120"/>
                        <a:cs typeface="Times New Roman" pitchFamily="18" charset="0"/>
                      </a:endParaRPr>
                    </a:p>
                  </a:txBody>
                  <a:tcPr anchor="ctr">
                    <a:lnL w="12700" cap="flat" cmpd="sng" algn="ctr">
                      <a:solidFill>
                        <a:schemeClr val="tx1">
                          <a:lumMod val="50000"/>
                          <a:lumOff val="50000"/>
                        </a:schemeClr>
                      </a:solidFill>
                      <a:prstDash val="solid"/>
                      <a:round/>
                      <a:headEnd type="none" w="med" len="med"/>
                      <a:tailEnd type="none" w="med" len="med"/>
                    </a:lnL>
                    <a:lnR w="762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7443">
                <a:tc>
                  <a:txBody>
                    <a:bodyPr/>
                    <a:lstStyle/>
                    <a:p>
                      <a:pPr algn="l"/>
                      <a:r>
                        <a:rPr lang="zh-TW" altLang="en-US" sz="2000" b="1" dirty="0" smtClean="0">
                          <a:latin typeface="Times New Roman" pitchFamily="18" charset="0"/>
                          <a:ea typeface="標楷體" pitchFamily="65" charset="-120"/>
                          <a:cs typeface="Times New Roman" pitchFamily="18" charset="0"/>
                        </a:rPr>
                        <a:t>主要產品</a:t>
                      </a:r>
                      <a:endParaRPr lang="en-US" altLang="zh-TW" sz="2000" b="1" dirty="0" smtClean="0">
                        <a:latin typeface="Times New Roman" pitchFamily="18" charset="0"/>
                        <a:ea typeface="標楷體" pitchFamily="65" charset="-120"/>
                        <a:cs typeface="Times New Roman" pitchFamily="18" charset="0"/>
                      </a:endParaRPr>
                    </a:p>
                  </a:txBody>
                  <a:tcPr anchor="ctr">
                    <a:lnL w="762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2000" dirty="0" smtClean="0">
                          <a:latin typeface="Times New Roman" pitchFamily="18" charset="0"/>
                          <a:ea typeface="標楷體" pitchFamily="65" charset="-120"/>
                          <a:cs typeface="Times New Roman" pitchFamily="18" charset="0"/>
                        </a:rPr>
                        <a:t>IC</a:t>
                      </a:r>
                      <a:r>
                        <a:rPr lang="zh-TW" altLang="en-US" sz="2000" dirty="0" smtClean="0">
                          <a:latin typeface="Times New Roman" pitchFamily="18" charset="0"/>
                          <a:ea typeface="標楷體" pitchFamily="65" charset="-120"/>
                          <a:cs typeface="Times New Roman" pitchFamily="18" charset="0"/>
                        </a:rPr>
                        <a:t> </a:t>
                      </a:r>
                      <a:r>
                        <a:rPr lang="en-US" altLang="zh-TW" sz="2000" dirty="0" smtClean="0">
                          <a:latin typeface="Times New Roman" pitchFamily="18" charset="0"/>
                          <a:ea typeface="標楷體" pitchFamily="65" charset="-120"/>
                          <a:cs typeface="Times New Roman" pitchFamily="18" charset="0"/>
                        </a:rPr>
                        <a:t>Metal </a:t>
                      </a:r>
                      <a:r>
                        <a:rPr lang="zh-TW" altLang="en-US" sz="2000" dirty="0" smtClean="0">
                          <a:latin typeface="Times New Roman" pitchFamily="18" charset="0"/>
                          <a:ea typeface="標楷體" pitchFamily="65" charset="-120"/>
                          <a:cs typeface="Times New Roman" pitchFamily="18" charset="0"/>
                        </a:rPr>
                        <a:t> </a:t>
                      </a:r>
                      <a:r>
                        <a:rPr lang="en-US" altLang="zh-TW" sz="2000" dirty="0" smtClean="0">
                          <a:latin typeface="Times New Roman" pitchFamily="18" charset="0"/>
                          <a:ea typeface="標楷體" pitchFamily="65" charset="-120"/>
                          <a:cs typeface="Times New Roman" pitchFamily="18" charset="0"/>
                        </a:rPr>
                        <a:t>Lead Frame</a:t>
                      </a:r>
                      <a:r>
                        <a:rPr lang="zh-TW" altLang="en-US" sz="2000" dirty="0" smtClean="0">
                          <a:latin typeface="Times New Roman" pitchFamily="18" charset="0"/>
                          <a:ea typeface="標楷體" pitchFamily="65" charset="-120"/>
                          <a:cs typeface="Times New Roman" pitchFamily="18" charset="0"/>
                        </a:rPr>
                        <a:t>、</a:t>
                      </a:r>
                      <a:endParaRPr lang="en-US" altLang="zh-TW" sz="2000" dirty="0" smtClean="0">
                        <a:latin typeface="Times New Roman" pitchFamily="18" charset="0"/>
                        <a:ea typeface="標楷體" pitchFamily="65" charset="-120"/>
                        <a:cs typeface="Times New Roman" pitchFamily="18" charset="0"/>
                      </a:endParaRPr>
                    </a:p>
                    <a:p>
                      <a:r>
                        <a:rPr lang="en-US" altLang="zh-TW" sz="2000" dirty="0" smtClean="0">
                          <a:latin typeface="Times New Roman" pitchFamily="18" charset="0"/>
                          <a:ea typeface="標楷體" pitchFamily="65" charset="-120"/>
                          <a:cs typeface="Times New Roman" pitchFamily="18" charset="0"/>
                        </a:rPr>
                        <a:t>Pre-Mold</a:t>
                      </a:r>
                      <a:r>
                        <a:rPr lang="zh-TW" altLang="en-US" sz="2000" dirty="0" smtClean="0">
                          <a:latin typeface="Times New Roman" pitchFamily="18" charset="0"/>
                          <a:ea typeface="標楷體" pitchFamily="65" charset="-120"/>
                          <a:cs typeface="Times New Roman" pitchFamily="18" charset="0"/>
                        </a:rPr>
                        <a:t> </a:t>
                      </a:r>
                      <a:r>
                        <a:rPr lang="en-US" altLang="zh-TW" sz="2000" dirty="0" smtClean="0">
                          <a:latin typeface="Times New Roman" pitchFamily="18" charset="0"/>
                          <a:ea typeface="標楷體" pitchFamily="65" charset="-120"/>
                          <a:cs typeface="Times New Roman" pitchFamily="18" charset="0"/>
                        </a:rPr>
                        <a:t>Metal Substrate</a:t>
                      </a:r>
                    </a:p>
                  </a:txBody>
                  <a:tcPr anchor="ctr">
                    <a:lnL w="12700" cap="flat" cmpd="sng" algn="ctr">
                      <a:solidFill>
                        <a:schemeClr val="tx1">
                          <a:lumMod val="50000"/>
                          <a:lumOff val="50000"/>
                        </a:schemeClr>
                      </a:solidFill>
                      <a:prstDash val="solid"/>
                      <a:round/>
                      <a:headEnd type="none" w="med" len="med"/>
                      <a:tailEnd type="none" w="med" len="med"/>
                    </a:lnL>
                    <a:lnR w="762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7443">
                <a:tc>
                  <a:txBody>
                    <a:bodyPr/>
                    <a:lstStyle/>
                    <a:p>
                      <a:pPr algn="l"/>
                      <a:r>
                        <a:rPr lang="zh-TW" altLang="en-US" sz="2000" b="1" dirty="0" smtClean="0">
                          <a:latin typeface="Times New Roman" pitchFamily="18" charset="0"/>
                          <a:ea typeface="標楷體" pitchFamily="65" charset="-120"/>
                          <a:cs typeface="Times New Roman" pitchFamily="18" charset="0"/>
                        </a:rPr>
                        <a:t>主要轉投資</a:t>
                      </a:r>
                      <a:endParaRPr lang="zh-TW" altLang="en-US" sz="2000" b="1" dirty="0">
                        <a:latin typeface="Times New Roman" pitchFamily="18" charset="0"/>
                        <a:ea typeface="標楷體" pitchFamily="65" charset="-120"/>
                        <a:cs typeface="Times New Roman" pitchFamily="18" charset="0"/>
                      </a:endParaRPr>
                    </a:p>
                  </a:txBody>
                  <a:tcPr anchor="ctr">
                    <a:lnL w="762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dirty="0" smtClean="0">
                          <a:latin typeface="Times New Roman" pitchFamily="18" charset="0"/>
                          <a:ea typeface="標楷體" pitchFamily="65" charset="-120"/>
                          <a:cs typeface="Times New Roman" pitchFamily="18" charset="0"/>
                        </a:rPr>
                        <a:t> </a:t>
                      </a:r>
                      <a:r>
                        <a:rPr lang="en-US" altLang="zh-TW" sz="2000" b="0" dirty="0" smtClean="0">
                          <a:latin typeface="Times New Roman" pitchFamily="18" charset="0"/>
                          <a:ea typeface="標楷體" pitchFamily="65" charset="-120"/>
                          <a:cs typeface="Times New Roman" pitchFamily="18" charset="0"/>
                        </a:rPr>
                        <a:t>SHAP</a:t>
                      </a:r>
                      <a:r>
                        <a:rPr lang="zh-TW" altLang="en-US" sz="2000" b="0" dirty="0" smtClean="0">
                          <a:latin typeface="Times New Roman" pitchFamily="18" charset="0"/>
                          <a:ea typeface="標楷體" pitchFamily="65" charset="-120"/>
                          <a:cs typeface="Times New Roman" pitchFamily="18" charset="0"/>
                        </a:rPr>
                        <a:t> </a:t>
                      </a:r>
                      <a:r>
                        <a:rPr lang="en-US" altLang="zh-TW" sz="2000" b="0" dirty="0" smtClean="0">
                          <a:latin typeface="Times New Roman" pitchFamily="18" charset="0"/>
                          <a:ea typeface="標楷體" pitchFamily="65" charset="-120"/>
                          <a:cs typeface="Times New Roman" pitchFamily="18" charset="0"/>
                        </a:rPr>
                        <a:t>100%</a:t>
                      </a:r>
                    </a:p>
                  </a:txBody>
                  <a:tcPr anchor="ctr">
                    <a:lnL w="12700" cap="flat" cmpd="sng" algn="ctr">
                      <a:solidFill>
                        <a:schemeClr val="tx1">
                          <a:lumMod val="50000"/>
                          <a:lumOff val="50000"/>
                        </a:schemeClr>
                      </a:solidFill>
                      <a:prstDash val="solid"/>
                      <a:round/>
                      <a:headEnd type="none" w="med" len="med"/>
                      <a:tailEnd type="none" w="med" len="med"/>
                    </a:lnL>
                    <a:lnR w="76200" cap="flat" cmpd="sng" algn="ctr">
                      <a:solidFill>
                        <a:schemeClr val="tx1">
                          <a:lumMod val="50000"/>
                          <a:lumOff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675962">
                <a:tc>
                  <a:txBody>
                    <a:bodyPr/>
                    <a:lstStyle/>
                    <a:p>
                      <a:pPr algn="l"/>
                      <a:r>
                        <a:rPr lang="zh-TW" altLang="en-US" sz="2000" b="1" dirty="0" smtClean="0">
                          <a:effectLst/>
                          <a:latin typeface="Times New Roman" pitchFamily="18" charset="0"/>
                          <a:ea typeface="標楷體" pitchFamily="65" charset="-120"/>
                          <a:cs typeface="Times New Roman" pitchFamily="18" charset="0"/>
                        </a:rPr>
                        <a:t>總公司</a:t>
                      </a:r>
                      <a:r>
                        <a:rPr lang="en-US" altLang="zh-TW" sz="2000" b="1" dirty="0" smtClean="0">
                          <a:effectLst/>
                          <a:latin typeface="Times New Roman" pitchFamily="18" charset="0"/>
                          <a:ea typeface="標楷體" pitchFamily="65" charset="-120"/>
                          <a:cs typeface="Times New Roman" pitchFamily="18" charset="0"/>
                        </a:rPr>
                        <a:t>/</a:t>
                      </a:r>
                      <a:r>
                        <a:rPr lang="zh-TW" altLang="en-US" sz="2000" b="1" dirty="0" smtClean="0">
                          <a:effectLst/>
                          <a:latin typeface="Times New Roman" pitchFamily="18" charset="0"/>
                          <a:ea typeface="標楷體" pitchFamily="65" charset="-120"/>
                          <a:cs typeface="Times New Roman" pitchFamily="18" charset="0"/>
                        </a:rPr>
                        <a:t>工廠</a:t>
                      </a:r>
                      <a:endParaRPr lang="zh-TW" altLang="en-US" sz="2000" b="1" dirty="0">
                        <a:latin typeface="Times New Roman" pitchFamily="18" charset="0"/>
                        <a:ea typeface="標楷體" pitchFamily="65" charset="-120"/>
                        <a:cs typeface="Times New Roman" pitchFamily="18" charset="0"/>
                      </a:endParaRPr>
                    </a:p>
                  </a:txBody>
                  <a:tcPr anchor="ctr">
                    <a:lnL w="762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76200" cap="flat" cmpd="sng" algn="ctr">
                      <a:solidFill>
                        <a:schemeClr val="tx1">
                          <a:lumMod val="50000"/>
                          <a:lumOff val="5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smtClean="0">
                          <a:effectLst/>
                          <a:latin typeface="Times New Roman" pitchFamily="18" charset="0"/>
                          <a:ea typeface="標楷體" pitchFamily="65" charset="-120"/>
                          <a:cs typeface="Times New Roman" pitchFamily="18" charset="0"/>
                        </a:rPr>
                        <a:t>高雄市楠梓加工出口區</a:t>
                      </a:r>
                      <a:endParaRPr lang="zh-TW" altLang="en-US" sz="2000" dirty="0">
                        <a:latin typeface="Times New Roman" pitchFamily="18" charset="0"/>
                        <a:ea typeface="標楷體" pitchFamily="65" charset="-120"/>
                        <a:cs typeface="Times New Roman" pitchFamily="18" charset="0"/>
                      </a:endParaRPr>
                    </a:p>
                  </a:txBody>
                  <a:tcPr anchor="ctr">
                    <a:lnL w="12700" cap="flat" cmpd="sng" algn="ctr">
                      <a:solidFill>
                        <a:schemeClr val="tx1">
                          <a:lumMod val="50000"/>
                          <a:lumOff val="50000"/>
                        </a:schemeClr>
                      </a:solidFill>
                      <a:prstDash val="solid"/>
                      <a:round/>
                      <a:headEnd type="none" w="med" len="med"/>
                      <a:tailEnd type="none" w="med" len="med"/>
                    </a:lnL>
                    <a:lnR w="762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76200" cap="flat" cmpd="sng" algn="ctr">
                      <a:solidFill>
                        <a:schemeClr val="tx1">
                          <a:lumMod val="50000"/>
                          <a:lumOff val="50000"/>
                        </a:schemeClr>
                      </a:solidFill>
                      <a:prstDash val="solid"/>
                      <a:round/>
                      <a:headEnd type="none" w="med" len="med"/>
                      <a:tailEnd type="none" w="med" len="med"/>
                    </a:lnB>
                    <a:noFill/>
                  </a:tcPr>
                </a:tc>
              </a:tr>
            </a:tbl>
          </a:graphicData>
        </a:graphic>
      </p:graphicFrame>
      <p:pic>
        <p:nvPicPr>
          <p:cNvPr id="6"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
        <p:nvSpPr>
          <p:cNvPr id="7" name="投影片編號版面配置區 6"/>
          <p:cNvSpPr>
            <a:spLocks noGrp="1"/>
          </p:cNvSpPr>
          <p:nvPr>
            <p:ph type="sldNum" sz="quarter" idx="12"/>
          </p:nvPr>
        </p:nvSpPr>
        <p:spPr/>
        <p:txBody>
          <a:bodyPr/>
          <a:lstStyle/>
          <a:p>
            <a:fld id="{E25C3285-3FAB-4576-96CD-965DFBF441FB}" type="slidenum">
              <a:rPr lang="zh-TW" altLang="en-US" smtClean="0"/>
              <a:pPr/>
              <a:t>6</a:t>
            </a:fld>
            <a:endParaRPr lang="zh-TW"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0" y="0"/>
            <a:ext cx="8229600" cy="621506"/>
          </a:xfrm>
        </p:spPr>
        <p:txBody>
          <a:bodyPr>
            <a:normAutofit/>
          </a:bodyPr>
          <a:lstStyle/>
          <a:p>
            <a:pPr algn="l" eaLnBrk="1" hangingPunct="1"/>
            <a:r>
              <a:rPr lang="zh-TW" altLang="en-US" sz="3200" b="1" dirty="0" smtClean="0">
                <a:effectLst>
                  <a:outerShdw blurRad="38100" dist="38100" dir="2700000" algn="tl">
                    <a:srgbClr val="000000">
                      <a:alpha val="43137"/>
                    </a:srgbClr>
                  </a:outerShdw>
                </a:effectLst>
                <a:latin typeface="標楷體" pitchFamily="65" charset="-120"/>
                <a:ea typeface="標楷體" pitchFamily="65" charset="-120"/>
              </a:rPr>
              <a:t>公司沿革</a:t>
            </a:r>
          </a:p>
        </p:txBody>
      </p:sp>
      <p:sp>
        <p:nvSpPr>
          <p:cNvPr id="7171" name="內容版面配置區 2"/>
          <p:cNvSpPr>
            <a:spLocks noGrp="1"/>
          </p:cNvSpPr>
          <p:nvPr>
            <p:ph idx="1"/>
          </p:nvPr>
        </p:nvSpPr>
        <p:spPr>
          <a:xfrm>
            <a:off x="809836" y="908720"/>
            <a:ext cx="7506580" cy="5243116"/>
          </a:xfrm>
        </p:spPr>
        <p:txBody>
          <a:bodyPr>
            <a:noAutofit/>
          </a:bodyPr>
          <a:lstStyle/>
          <a:p>
            <a:pPr>
              <a:lnSpc>
                <a:spcPct val="150000"/>
              </a:lnSpc>
              <a:buFont typeface="Wingdings" pitchFamily="2" charset="2"/>
              <a:buChar char="l"/>
            </a:pPr>
            <a:r>
              <a:rPr lang="en-US" altLang="zh-TW" sz="1800" dirty="0" smtClean="0">
                <a:latin typeface="Times New Roman" pitchFamily="18" charset="0"/>
                <a:ea typeface="標楷體" pitchFamily="65" charset="-120"/>
                <a:cs typeface="Times New Roman" pitchFamily="18" charset="0"/>
              </a:rPr>
              <a:t>2017/12 </a:t>
            </a:r>
            <a:r>
              <a:rPr lang="zh-TW" altLang="en-US" sz="1800" dirty="0" smtClean="0">
                <a:latin typeface="Times New Roman" pitchFamily="18" charset="0"/>
                <a:ea typeface="標楷體" pitchFamily="65" charset="-120"/>
                <a:cs typeface="Times New Roman" pitchFamily="18" charset="0"/>
              </a:rPr>
              <a:t>辦理</a:t>
            </a:r>
            <a:r>
              <a:rPr lang="zh-TW" altLang="en-US" sz="1800" dirty="0">
                <a:latin typeface="Times New Roman" pitchFamily="18" charset="0"/>
                <a:ea typeface="標楷體" pitchFamily="65" charset="-120"/>
                <a:cs typeface="Times New Roman" pitchFamily="18" charset="0"/>
              </a:rPr>
              <a:t>現金增資</a:t>
            </a:r>
            <a:r>
              <a:rPr lang="en-US" altLang="zh-TW" sz="1800" dirty="0" smtClean="0">
                <a:latin typeface="Times New Roman" pitchFamily="18" charset="0"/>
                <a:ea typeface="標楷體" pitchFamily="65" charset="-120"/>
                <a:cs typeface="Times New Roman" pitchFamily="18" charset="0"/>
              </a:rPr>
              <a:t>5,000</a:t>
            </a:r>
            <a:r>
              <a:rPr lang="zh-TW" altLang="en-US" sz="1800" dirty="0">
                <a:latin typeface="Times New Roman" pitchFamily="18" charset="0"/>
                <a:ea typeface="標楷體" pitchFamily="65" charset="-120"/>
                <a:cs typeface="Times New Roman" pitchFamily="18" charset="0"/>
              </a:rPr>
              <a:t>千股，資本額</a:t>
            </a:r>
            <a:r>
              <a:rPr lang="en-US" altLang="zh-TW" sz="1800" dirty="0" smtClean="0">
                <a:latin typeface="Times New Roman" pitchFamily="18" charset="0"/>
                <a:ea typeface="標楷體" pitchFamily="65" charset="-120"/>
                <a:cs typeface="Times New Roman" pitchFamily="18" charset="0"/>
              </a:rPr>
              <a:t>3.62</a:t>
            </a:r>
            <a:r>
              <a:rPr lang="zh-TW" altLang="en-US" sz="1800" dirty="0" smtClean="0">
                <a:latin typeface="Times New Roman" pitchFamily="18" charset="0"/>
                <a:ea typeface="標楷體" pitchFamily="65" charset="-120"/>
                <a:cs typeface="Times New Roman" pitchFamily="18" charset="0"/>
              </a:rPr>
              <a:t>億元</a:t>
            </a:r>
            <a:endParaRPr lang="en-US" altLang="zh-TW" sz="1800" dirty="0">
              <a:latin typeface="Times New Roman" pitchFamily="18" charset="0"/>
              <a:ea typeface="標楷體" pitchFamily="65" charset="-120"/>
              <a:cs typeface="Times New Roman" pitchFamily="18" charset="0"/>
            </a:endParaRPr>
          </a:p>
          <a:p>
            <a:pPr>
              <a:lnSpc>
                <a:spcPct val="150000"/>
              </a:lnSpc>
              <a:buFont typeface="Wingdings" pitchFamily="2" charset="2"/>
              <a:buChar char="l"/>
            </a:pPr>
            <a:r>
              <a:rPr lang="en-US" altLang="zh-TW" sz="1800" dirty="0" smtClean="0">
                <a:latin typeface="Times New Roman" pitchFamily="18" charset="0"/>
                <a:ea typeface="標楷體" pitchFamily="65" charset="-120"/>
                <a:cs typeface="Times New Roman" pitchFamily="18" charset="0"/>
              </a:rPr>
              <a:t>2017/10 </a:t>
            </a:r>
            <a:r>
              <a:rPr lang="zh-TW" altLang="en-US" sz="1800" dirty="0" smtClean="0">
                <a:latin typeface="Times New Roman" pitchFamily="18" charset="0"/>
                <a:ea typeface="標楷體" pitchFamily="65" charset="-120"/>
                <a:cs typeface="Times New Roman" pitchFamily="18" charset="0"/>
              </a:rPr>
              <a:t>買下</a:t>
            </a:r>
            <a:r>
              <a:rPr lang="en-US" altLang="zh-TW" sz="1800" dirty="0" smtClean="0">
                <a:latin typeface="Times New Roman" pitchFamily="18" charset="0"/>
                <a:ea typeface="標楷體" pitchFamily="65" charset="-120"/>
                <a:cs typeface="Times New Roman" pitchFamily="18" charset="0"/>
              </a:rPr>
              <a:t>WSP</a:t>
            </a:r>
            <a:r>
              <a:rPr lang="zh-TW" altLang="en-US" sz="1800" dirty="0" smtClean="0">
                <a:latin typeface="Times New Roman" pitchFamily="18" charset="0"/>
                <a:ea typeface="標楷體" pitchFamily="65" charset="-120"/>
                <a:cs typeface="Times New Roman" pitchFamily="18" charset="0"/>
              </a:rPr>
              <a:t> </a:t>
            </a:r>
            <a:r>
              <a:rPr lang="en-US" altLang="zh-TW" sz="1800" dirty="0" smtClean="0">
                <a:latin typeface="Times New Roman" pitchFamily="18" charset="0"/>
                <a:ea typeface="標楷體" pitchFamily="65" charset="-120"/>
                <a:cs typeface="Times New Roman" pitchFamily="18" charset="0"/>
              </a:rPr>
              <a:t>100%</a:t>
            </a:r>
            <a:r>
              <a:rPr lang="zh-TW" altLang="en-US" sz="1800" dirty="0" smtClean="0">
                <a:latin typeface="Times New Roman" pitchFamily="18" charset="0"/>
                <a:ea typeface="標楷體" pitchFamily="65" charset="-120"/>
                <a:cs typeface="Times New Roman" pitchFamily="18" charset="0"/>
              </a:rPr>
              <a:t>股權以及日本</a:t>
            </a:r>
            <a:r>
              <a:rPr lang="en-US" altLang="zh-TW" sz="1800" dirty="0" smtClean="0">
                <a:latin typeface="Times New Roman" pitchFamily="18" charset="0"/>
                <a:ea typeface="標楷體" pitchFamily="65" charset="-120"/>
                <a:cs typeface="Times New Roman" pitchFamily="18" charset="0"/>
              </a:rPr>
              <a:t>OM</a:t>
            </a:r>
            <a:r>
              <a:rPr lang="zh-TW" altLang="en-US" sz="1800" dirty="0" smtClean="0">
                <a:latin typeface="Times New Roman" pitchFamily="18" charset="0"/>
                <a:ea typeface="標楷體" pitchFamily="65" charset="-120"/>
                <a:cs typeface="Times New Roman" pitchFamily="18" charset="0"/>
              </a:rPr>
              <a:t>廠</a:t>
            </a:r>
            <a:r>
              <a:rPr lang="en-US" altLang="zh-TW" sz="1800" dirty="0" smtClean="0">
                <a:latin typeface="Times New Roman" pitchFamily="18" charset="0"/>
                <a:ea typeface="標楷體" pitchFamily="65" charset="-120"/>
                <a:cs typeface="Times New Roman" pitchFamily="18" charset="0"/>
              </a:rPr>
              <a:t>49%</a:t>
            </a:r>
            <a:r>
              <a:rPr lang="zh-TW" altLang="en-US" sz="1800" dirty="0" smtClean="0">
                <a:latin typeface="Times New Roman" pitchFamily="18" charset="0"/>
                <a:ea typeface="標楷體" pitchFamily="65" charset="-120"/>
                <a:cs typeface="Times New Roman" pitchFamily="18" charset="0"/>
              </a:rPr>
              <a:t>股權</a:t>
            </a:r>
            <a:endParaRPr lang="en-US" altLang="zh-TW" sz="1800" dirty="0">
              <a:latin typeface="Times New Roman" pitchFamily="18" charset="0"/>
              <a:ea typeface="標楷體" pitchFamily="65" charset="-120"/>
              <a:cs typeface="Times New Roman" pitchFamily="18" charset="0"/>
            </a:endParaRPr>
          </a:p>
          <a:p>
            <a:pPr>
              <a:lnSpc>
                <a:spcPct val="150000"/>
              </a:lnSpc>
              <a:buFont typeface="Wingdings" pitchFamily="2" charset="2"/>
              <a:buChar char="l"/>
            </a:pPr>
            <a:r>
              <a:rPr lang="en-US" altLang="zh-TW" sz="1800" dirty="0" smtClean="0">
                <a:latin typeface="Times New Roman" pitchFamily="18" charset="0"/>
                <a:ea typeface="標楷體" pitchFamily="65" charset="-120"/>
                <a:cs typeface="Times New Roman" pitchFamily="18" charset="0"/>
              </a:rPr>
              <a:t>2017/06</a:t>
            </a:r>
            <a:r>
              <a:rPr lang="zh-TW" altLang="en-US" sz="1800" dirty="0" smtClean="0">
                <a:latin typeface="Times New Roman" pitchFamily="18" charset="0"/>
                <a:ea typeface="標楷體" pitchFamily="65" charset="-120"/>
                <a:cs typeface="Times New Roman" pitchFamily="18" charset="0"/>
              </a:rPr>
              <a:t>  再次買下</a:t>
            </a:r>
            <a:r>
              <a:rPr lang="en-US" altLang="zh-TW" sz="1800" dirty="0" smtClean="0">
                <a:latin typeface="Times New Roman" pitchFamily="18" charset="0"/>
                <a:ea typeface="標楷體" pitchFamily="65" charset="-120"/>
                <a:cs typeface="Times New Roman" pitchFamily="18" charset="0"/>
              </a:rPr>
              <a:t>SHAP</a:t>
            </a:r>
            <a:r>
              <a:rPr lang="zh-TW" altLang="en-US" sz="1800" dirty="0" smtClean="0">
                <a:latin typeface="Times New Roman" pitchFamily="18" charset="0"/>
                <a:ea typeface="標楷體" pitchFamily="65" charset="-120"/>
                <a:cs typeface="Times New Roman" pitchFamily="18" charset="0"/>
              </a:rPr>
              <a:t> </a:t>
            </a:r>
            <a:r>
              <a:rPr lang="en-US" altLang="zh-TW" sz="1800" dirty="0" smtClean="0">
                <a:latin typeface="Times New Roman" pitchFamily="18" charset="0"/>
                <a:ea typeface="標楷體" pitchFamily="65" charset="-120"/>
                <a:cs typeface="Times New Roman" pitchFamily="18" charset="0"/>
              </a:rPr>
              <a:t>40%</a:t>
            </a:r>
            <a:r>
              <a:rPr lang="zh-TW" altLang="en-US" sz="1800" dirty="0" smtClean="0">
                <a:latin typeface="Times New Roman" pitchFamily="18" charset="0"/>
                <a:ea typeface="標楷體" pitchFamily="65" charset="-120"/>
                <a:cs typeface="Times New Roman" pitchFamily="18" charset="0"/>
              </a:rPr>
              <a:t>股權，累計持有</a:t>
            </a:r>
            <a:r>
              <a:rPr lang="en-US" altLang="zh-TW" sz="1800" dirty="0" smtClean="0">
                <a:latin typeface="Times New Roman" pitchFamily="18" charset="0"/>
                <a:ea typeface="標楷體" pitchFamily="65" charset="-120"/>
                <a:cs typeface="Times New Roman" pitchFamily="18" charset="0"/>
              </a:rPr>
              <a:t>SHAP</a:t>
            </a:r>
            <a:r>
              <a:rPr lang="zh-TW" altLang="en-US" sz="1800" dirty="0" smtClean="0">
                <a:latin typeface="Times New Roman" pitchFamily="18" charset="0"/>
                <a:ea typeface="標楷體" pitchFamily="65" charset="-120"/>
                <a:cs typeface="Times New Roman" pitchFamily="18" charset="0"/>
              </a:rPr>
              <a:t> </a:t>
            </a:r>
            <a:r>
              <a:rPr lang="en-US" altLang="zh-TW" sz="1800" dirty="0" smtClean="0">
                <a:latin typeface="Times New Roman" pitchFamily="18" charset="0"/>
                <a:ea typeface="標楷體" pitchFamily="65" charset="-120"/>
                <a:cs typeface="Times New Roman" pitchFamily="18" charset="0"/>
              </a:rPr>
              <a:t>100%</a:t>
            </a:r>
            <a:r>
              <a:rPr lang="zh-TW" altLang="en-US" sz="1800" dirty="0" smtClean="0">
                <a:latin typeface="Times New Roman" pitchFamily="18" charset="0"/>
                <a:ea typeface="標楷體" pitchFamily="65" charset="-120"/>
                <a:cs typeface="Times New Roman" pitchFamily="18" charset="0"/>
              </a:rPr>
              <a:t>股權</a:t>
            </a:r>
            <a:endParaRPr lang="en-US" altLang="zh-TW" sz="1800" dirty="0">
              <a:latin typeface="Times New Roman" pitchFamily="18" charset="0"/>
              <a:ea typeface="標楷體" pitchFamily="65" charset="-120"/>
              <a:cs typeface="Times New Roman" pitchFamily="18" charset="0"/>
            </a:endParaRPr>
          </a:p>
          <a:p>
            <a:pPr>
              <a:lnSpc>
                <a:spcPct val="150000"/>
              </a:lnSpc>
              <a:buFont typeface="Wingdings" pitchFamily="2" charset="2"/>
              <a:buChar char="l"/>
            </a:pPr>
            <a:r>
              <a:rPr lang="en-US" altLang="zh-TW" sz="1800" dirty="0" smtClean="0">
                <a:latin typeface="Times New Roman" pitchFamily="18" charset="0"/>
                <a:ea typeface="標楷體" pitchFamily="65" charset="-120"/>
                <a:cs typeface="Times New Roman" pitchFamily="18" charset="0"/>
              </a:rPr>
              <a:t>2017/03</a:t>
            </a:r>
            <a:r>
              <a:rPr lang="zh-TW" altLang="en-US" sz="1800" dirty="0" smtClean="0">
                <a:latin typeface="Times New Roman" pitchFamily="18" charset="0"/>
                <a:ea typeface="標楷體" pitchFamily="65" charset="-120"/>
                <a:cs typeface="Times New Roman" pitchFamily="18" charset="0"/>
              </a:rPr>
              <a:t>  買下</a:t>
            </a:r>
            <a:r>
              <a:rPr lang="en-US" altLang="zh-TW" sz="1800" dirty="0" smtClean="0">
                <a:latin typeface="Times New Roman" pitchFamily="18" charset="0"/>
                <a:ea typeface="標楷體" pitchFamily="65" charset="-120"/>
                <a:cs typeface="Times New Roman" pitchFamily="18" charset="0"/>
              </a:rPr>
              <a:t>SHAP</a:t>
            </a:r>
            <a:r>
              <a:rPr lang="zh-TW" altLang="en-US" sz="1800" dirty="0" smtClean="0">
                <a:latin typeface="Times New Roman" pitchFamily="18" charset="0"/>
                <a:ea typeface="標楷體" pitchFamily="65" charset="-120"/>
                <a:cs typeface="Times New Roman" pitchFamily="18" charset="0"/>
              </a:rPr>
              <a:t> </a:t>
            </a:r>
            <a:r>
              <a:rPr lang="en-US" altLang="zh-TW" sz="1800" dirty="0" smtClean="0">
                <a:latin typeface="Times New Roman" pitchFamily="18" charset="0"/>
                <a:ea typeface="標楷體" pitchFamily="65" charset="-120"/>
                <a:cs typeface="Times New Roman" pitchFamily="18" charset="0"/>
              </a:rPr>
              <a:t>60%</a:t>
            </a:r>
            <a:r>
              <a:rPr lang="zh-TW" altLang="en-US" sz="1800" dirty="0" smtClean="0">
                <a:latin typeface="Times New Roman" pitchFamily="18" charset="0"/>
                <a:ea typeface="標楷體" pitchFamily="65" charset="-120"/>
                <a:cs typeface="Times New Roman" pitchFamily="18" charset="0"/>
              </a:rPr>
              <a:t>股權</a:t>
            </a:r>
            <a:endParaRPr lang="en-US" altLang="zh-TW" sz="1800" dirty="0">
              <a:latin typeface="Times New Roman" pitchFamily="18" charset="0"/>
              <a:ea typeface="標楷體" pitchFamily="65" charset="-120"/>
              <a:cs typeface="Times New Roman" pitchFamily="18" charset="0"/>
            </a:endParaRPr>
          </a:p>
          <a:p>
            <a:pPr>
              <a:lnSpc>
                <a:spcPct val="150000"/>
              </a:lnSpc>
              <a:buFont typeface="Wingdings" pitchFamily="2" charset="2"/>
              <a:buChar char="l"/>
            </a:pPr>
            <a:r>
              <a:rPr lang="en-US" altLang="zh-TW" sz="1800" dirty="0" smtClean="0">
                <a:latin typeface="Times New Roman" pitchFamily="18" charset="0"/>
                <a:ea typeface="標楷體" pitchFamily="65" charset="-120"/>
                <a:cs typeface="Times New Roman" pitchFamily="18" charset="0"/>
              </a:rPr>
              <a:t>2016/09</a:t>
            </a:r>
            <a:r>
              <a:rPr lang="zh-TW" altLang="en-US" sz="1800" dirty="0" smtClean="0">
                <a:latin typeface="Times New Roman" pitchFamily="18" charset="0"/>
                <a:ea typeface="標楷體" pitchFamily="65" charset="-120"/>
                <a:cs typeface="Times New Roman" pitchFamily="18" charset="0"/>
              </a:rPr>
              <a:t>  股票上櫃交易</a:t>
            </a:r>
            <a:endParaRPr lang="en-US" altLang="zh-TW" sz="1800" dirty="0">
              <a:latin typeface="Times New Roman" pitchFamily="18" charset="0"/>
              <a:ea typeface="標楷體" pitchFamily="65" charset="-120"/>
              <a:cs typeface="Times New Roman" pitchFamily="18" charset="0"/>
            </a:endParaRPr>
          </a:p>
          <a:p>
            <a:pPr>
              <a:lnSpc>
                <a:spcPct val="150000"/>
              </a:lnSpc>
              <a:buFont typeface="Wingdings" pitchFamily="2" charset="2"/>
              <a:buChar char="l"/>
            </a:pPr>
            <a:r>
              <a:rPr lang="en-US" altLang="zh-TW" sz="1800" dirty="0" smtClean="0">
                <a:latin typeface="Times New Roman" pitchFamily="18" charset="0"/>
                <a:ea typeface="標楷體" pitchFamily="65" charset="-120"/>
                <a:cs typeface="Times New Roman" pitchFamily="18" charset="0"/>
              </a:rPr>
              <a:t>2014/12 </a:t>
            </a:r>
            <a:r>
              <a:rPr lang="zh-TW" altLang="en-US" sz="1800" dirty="0" smtClean="0">
                <a:latin typeface="Times New Roman" pitchFamily="18" charset="0"/>
                <a:ea typeface="標楷體" pitchFamily="65" charset="-120"/>
                <a:cs typeface="Times New Roman" pitchFamily="18" charset="0"/>
              </a:rPr>
              <a:t> 現金增資</a:t>
            </a:r>
            <a:r>
              <a:rPr lang="en-US" altLang="zh-TW" sz="1800" dirty="0" smtClean="0">
                <a:latin typeface="Times New Roman" pitchFamily="18" charset="0"/>
                <a:ea typeface="標楷體" pitchFamily="65" charset="-120"/>
                <a:cs typeface="Times New Roman" pitchFamily="18" charset="0"/>
              </a:rPr>
              <a:t>6,800</a:t>
            </a:r>
            <a:r>
              <a:rPr lang="zh-TW" altLang="en-US" sz="1800" dirty="0" smtClean="0">
                <a:latin typeface="Times New Roman" pitchFamily="18" charset="0"/>
                <a:ea typeface="標楷體" pitchFamily="65" charset="-120"/>
                <a:cs typeface="Times New Roman" pitchFamily="18" charset="0"/>
              </a:rPr>
              <a:t>千股，資本額</a:t>
            </a:r>
            <a:r>
              <a:rPr lang="en-US" altLang="zh-TW" sz="1800" dirty="0" smtClean="0">
                <a:latin typeface="Times New Roman" pitchFamily="18" charset="0"/>
                <a:ea typeface="標楷體" pitchFamily="65" charset="-120"/>
                <a:cs typeface="Times New Roman" pitchFamily="18" charset="0"/>
              </a:rPr>
              <a:t>2.2</a:t>
            </a:r>
            <a:r>
              <a:rPr lang="zh-TW" altLang="en-US" sz="1800" dirty="0" smtClean="0">
                <a:latin typeface="Times New Roman" pitchFamily="18" charset="0"/>
                <a:ea typeface="標楷體" pitchFamily="65" charset="-120"/>
                <a:cs typeface="Times New Roman" pitchFamily="18" charset="0"/>
              </a:rPr>
              <a:t>億</a:t>
            </a:r>
            <a:endParaRPr lang="en-US" altLang="zh-TW" sz="1800" dirty="0">
              <a:latin typeface="Times New Roman" pitchFamily="18" charset="0"/>
              <a:ea typeface="標楷體" pitchFamily="65" charset="-120"/>
              <a:cs typeface="Times New Roman" pitchFamily="18" charset="0"/>
            </a:endParaRPr>
          </a:p>
          <a:p>
            <a:pPr>
              <a:lnSpc>
                <a:spcPct val="150000"/>
              </a:lnSpc>
              <a:buFont typeface="Wingdings" pitchFamily="2" charset="2"/>
              <a:buChar char="l"/>
            </a:pPr>
            <a:r>
              <a:rPr lang="en-US" altLang="zh-TW" sz="1800" dirty="0" smtClean="0">
                <a:latin typeface="Times New Roman" pitchFamily="18" charset="0"/>
                <a:ea typeface="標楷體" pitchFamily="65" charset="-120"/>
                <a:cs typeface="Times New Roman" pitchFamily="18" charset="0"/>
              </a:rPr>
              <a:t>2012/04</a:t>
            </a:r>
            <a:r>
              <a:rPr lang="zh-TW" altLang="en-US" sz="1800" dirty="0" smtClean="0">
                <a:latin typeface="Times New Roman" pitchFamily="18" charset="0"/>
                <a:ea typeface="標楷體" pitchFamily="65" charset="-120"/>
                <a:cs typeface="Times New Roman" pitchFamily="18" charset="0"/>
              </a:rPr>
              <a:t>   </a:t>
            </a:r>
            <a:r>
              <a:rPr lang="en-US" altLang="zh-TW" sz="1800" dirty="0" smtClean="0">
                <a:latin typeface="Times New Roman" pitchFamily="18" charset="0"/>
                <a:ea typeface="標楷體" pitchFamily="65" charset="-120"/>
                <a:cs typeface="Times New Roman" pitchFamily="18" charset="0"/>
              </a:rPr>
              <a:t>EMC</a:t>
            </a:r>
            <a:r>
              <a:rPr lang="zh-TW" altLang="en-US" sz="1800" dirty="0" smtClean="0">
                <a:latin typeface="Times New Roman" pitchFamily="18" charset="0"/>
                <a:ea typeface="標楷體" pitchFamily="65" charset="-120"/>
                <a:cs typeface="Times New Roman" pitchFamily="18" charset="0"/>
              </a:rPr>
              <a:t>產品正式導入量產，並擴增</a:t>
            </a:r>
            <a:r>
              <a:rPr lang="en-US" altLang="zh-TW" sz="1800" dirty="0" smtClean="0">
                <a:latin typeface="Times New Roman" pitchFamily="18" charset="0"/>
                <a:ea typeface="標楷體" pitchFamily="65" charset="-120"/>
                <a:cs typeface="Times New Roman" pitchFamily="18" charset="0"/>
              </a:rPr>
              <a:t>EMC</a:t>
            </a:r>
            <a:r>
              <a:rPr lang="zh-TW" altLang="en-US" sz="1800" dirty="0" smtClean="0">
                <a:latin typeface="Times New Roman" pitchFamily="18" charset="0"/>
                <a:ea typeface="標楷體" pitchFamily="65" charset="-120"/>
                <a:cs typeface="Times New Roman" pitchFamily="18" charset="0"/>
              </a:rPr>
              <a:t>產線自動化設備</a:t>
            </a:r>
            <a:endParaRPr lang="en-US" altLang="zh-TW" sz="1800" dirty="0">
              <a:latin typeface="Times New Roman" pitchFamily="18" charset="0"/>
              <a:ea typeface="標楷體" pitchFamily="65" charset="-120"/>
              <a:cs typeface="Times New Roman" pitchFamily="18" charset="0"/>
            </a:endParaRPr>
          </a:p>
          <a:p>
            <a:pPr>
              <a:lnSpc>
                <a:spcPct val="150000"/>
              </a:lnSpc>
              <a:buFont typeface="Wingdings" pitchFamily="2" charset="2"/>
              <a:buChar char="l"/>
            </a:pPr>
            <a:r>
              <a:rPr lang="en-US" altLang="zh-TW" sz="1800" dirty="0" smtClean="0">
                <a:latin typeface="Times New Roman" pitchFamily="18" charset="0"/>
                <a:ea typeface="標楷體" pitchFamily="65" charset="-120"/>
                <a:cs typeface="Times New Roman" pitchFamily="18" charset="0"/>
              </a:rPr>
              <a:t>2012/01</a:t>
            </a:r>
            <a:r>
              <a:rPr lang="zh-TW" altLang="en-US" sz="1800" dirty="0" smtClean="0">
                <a:latin typeface="Times New Roman" pitchFamily="18" charset="0"/>
                <a:ea typeface="標楷體" pitchFamily="65" charset="-120"/>
                <a:cs typeface="Times New Roman" pitchFamily="18" charset="0"/>
              </a:rPr>
              <a:t>  環氧封膠樹酯</a:t>
            </a:r>
            <a:r>
              <a:rPr lang="en-US" altLang="zh-TW" sz="1800" dirty="0" smtClean="0">
                <a:latin typeface="Times New Roman" pitchFamily="18" charset="0"/>
                <a:ea typeface="標楷體" pitchFamily="65" charset="-120"/>
                <a:cs typeface="Times New Roman" pitchFamily="18" charset="0"/>
              </a:rPr>
              <a:t>(EMC)</a:t>
            </a:r>
            <a:r>
              <a:rPr lang="zh-TW" altLang="en-US" sz="1800" dirty="0" smtClean="0">
                <a:latin typeface="Times New Roman" pitchFamily="18" charset="0"/>
                <a:ea typeface="標楷體" pitchFamily="65" charset="-120"/>
                <a:cs typeface="Times New Roman" pitchFamily="18" charset="0"/>
              </a:rPr>
              <a:t>製程技術開發成功</a:t>
            </a:r>
            <a:endParaRPr lang="en-US" altLang="zh-TW" sz="1800" dirty="0">
              <a:latin typeface="Times New Roman" pitchFamily="18" charset="0"/>
              <a:ea typeface="標楷體" pitchFamily="65" charset="-120"/>
              <a:cs typeface="Times New Roman" pitchFamily="18" charset="0"/>
            </a:endParaRPr>
          </a:p>
          <a:p>
            <a:pPr>
              <a:lnSpc>
                <a:spcPct val="150000"/>
              </a:lnSpc>
              <a:buFont typeface="Wingdings" pitchFamily="2" charset="2"/>
              <a:buChar char="l"/>
            </a:pPr>
            <a:r>
              <a:rPr lang="en-US" altLang="zh-TW" sz="1800" dirty="0" smtClean="0">
                <a:latin typeface="Times New Roman" pitchFamily="18" charset="0"/>
                <a:ea typeface="標楷體" pitchFamily="65" charset="-120"/>
                <a:cs typeface="Times New Roman" pitchFamily="18" charset="0"/>
              </a:rPr>
              <a:t>2009/12</a:t>
            </a:r>
            <a:r>
              <a:rPr lang="zh-TW" altLang="en-US" sz="1800" dirty="0" smtClean="0">
                <a:latin typeface="Times New Roman" pitchFamily="18" charset="0"/>
                <a:ea typeface="標楷體" pitchFamily="65" charset="-120"/>
                <a:cs typeface="Times New Roman" pitchFamily="18" charset="0"/>
              </a:rPr>
              <a:t>  公司設立，從事</a:t>
            </a:r>
            <a:r>
              <a:rPr lang="en-US" altLang="zh-TW" sz="1800" dirty="0" smtClean="0">
                <a:latin typeface="Times New Roman" pitchFamily="18" charset="0"/>
                <a:ea typeface="標楷體" pitchFamily="65" charset="-120"/>
                <a:cs typeface="Times New Roman" pitchFamily="18" charset="0"/>
              </a:rPr>
              <a:t>LED</a:t>
            </a:r>
            <a:r>
              <a:rPr lang="zh-TW" altLang="en-US" sz="1800" dirty="0" smtClean="0">
                <a:latin typeface="Times New Roman" pitchFamily="18" charset="0"/>
                <a:ea typeface="標楷體" pitchFamily="65" charset="-120"/>
                <a:cs typeface="Times New Roman" pitchFamily="18" charset="0"/>
              </a:rPr>
              <a:t>導線架之生產、銷售，資本額</a:t>
            </a:r>
            <a:r>
              <a:rPr lang="en-US" altLang="zh-TW" sz="1800" dirty="0" smtClean="0">
                <a:latin typeface="Times New Roman" pitchFamily="18" charset="0"/>
                <a:ea typeface="標楷體" pitchFamily="65" charset="-120"/>
                <a:cs typeface="Times New Roman" pitchFamily="18" charset="0"/>
              </a:rPr>
              <a:t>1</a:t>
            </a:r>
            <a:r>
              <a:rPr lang="zh-TW" altLang="en-US" sz="1800" dirty="0" smtClean="0">
                <a:latin typeface="Times New Roman" pitchFamily="18" charset="0"/>
                <a:ea typeface="標楷體" pitchFamily="65" charset="-120"/>
                <a:cs typeface="Times New Roman" pitchFamily="18" charset="0"/>
              </a:rPr>
              <a:t>千萬</a:t>
            </a:r>
          </a:p>
        </p:txBody>
      </p:sp>
      <p:sp>
        <p:nvSpPr>
          <p:cNvPr id="29" name="Oval 13"/>
          <p:cNvSpPr>
            <a:spLocks noChangeArrowheads="1"/>
          </p:cNvSpPr>
          <p:nvPr/>
        </p:nvSpPr>
        <p:spPr bwMode="blackGray">
          <a:xfrm>
            <a:off x="1202698" y="6354658"/>
            <a:ext cx="180975" cy="168275"/>
          </a:xfrm>
          <a:prstGeom prst="ellipse">
            <a:avLst/>
          </a:prstGeom>
          <a:gradFill rotWithShape="1">
            <a:gsLst>
              <a:gs pos="0">
                <a:srgbClr val="EAEAEA"/>
              </a:gs>
              <a:gs pos="100000">
                <a:srgbClr val="6C6C6C"/>
              </a:gs>
            </a:gsLst>
            <a:path path="rect">
              <a:fillToRect r="100000" b="100000"/>
            </a:path>
          </a:gradFill>
          <a:ln w="9525">
            <a:noFill/>
            <a:round/>
            <a:headEnd/>
            <a:tailEnd/>
          </a:ln>
        </p:spPr>
        <p:txBody>
          <a:bodyPr wrap="none" lIns="45720" rIns="45720" anchor="ctr"/>
          <a:lstStyle/>
          <a:p>
            <a:pPr algn="ctr" defTabSz="992188" eaLnBrk="0" hangingPunct="0">
              <a:lnSpc>
                <a:spcPct val="105000"/>
              </a:lnSpc>
              <a:defRPr/>
            </a:pPr>
            <a:endParaRPr lang="zh-TW" altLang="en-US" sz="1600" b="1">
              <a:solidFill>
                <a:srgbClr val="FFFF00"/>
              </a:solidFill>
              <a:latin typeface="+mn-lt"/>
            </a:endParaRPr>
          </a:p>
        </p:txBody>
      </p:sp>
      <p:sp>
        <p:nvSpPr>
          <p:cNvPr id="30" name="投影片編號版面配置區 29"/>
          <p:cNvSpPr>
            <a:spLocks noGrp="1"/>
          </p:cNvSpPr>
          <p:nvPr>
            <p:ph type="sldNum" sz="quarter" idx="12"/>
          </p:nvPr>
        </p:nvSpPr>
        <p:spPr/>
        <p:txBody>
          <a:bodyPr/>
          <a:lstStyle/>
          <a:p>
            <a:fld id="{E25C3285-3FAB-4576-96CD-965DFBF441FB}" type="slidenum">
              <a:rPr lang="zh-TW" altLang="en-US" smtClean="0"/>
              <a:pPr/>
              <a:t>7</a:t>
            </a:fld>
            <a:endParaRPr lang="zh-TW" altLang="en-US"/>
          </a:p>
        </p:txBody>
      </p:sp>
      <p:pic>
        <p:nvPicPr>
          <p:cNvPr id="32"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86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bwMode="auto">
          <a:xfrm>
            <a:off x="3425396" y="620688"/>
            <a:ext cx="1728192" cy="79212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marL="268288" marR="0" indent="-268288" algn="ctr" defTabSz="914400" rtl="0" eaLnBrk="0" fontAlgn="base" latinLnBrk="0" hangingPunct="0">
              <a:lnSpc>
                <a:spcPct val="105000"/>
              </a:lnSpc>
              <a:spcBef>
                <a:spcPts val="200"/>
              </a:spcBef>
              <a:spcAft>
                <a:spcPct val="0"/>
              </a:spcAft>
              <a:buClr>
                <a:schemeClr val="accent2"/>
              </a:buClr>
              <a:buSzPct val="80000"/>
              <a:buFont typeface="Symbol" pitchFamily="18" charset="2"/>
              <a:buNone/>
              <a:tabLst/>
            </a:pPr>
            <a:r>
              <a:rPr lang="en-US" altLang="zh-TW" sz="2000" b="1" dirty="0" smtClean="0">
                <a:latin typeface="標楷體" pitchFamily="65" charset="-120"/>
                <a:ea typeface="標楷體" pitchFamily="65" charset="-120"/>
                <a:cs typeface="Times New Roman" pitchFamily="18" charset="0"/>
              </a:rPr>
              <a:t>CWE</a:t>
            </a:r>
          </a:p>
          <a:p>
            <a:pPr marL="268288" marR="0" indent="-268288" algn="ctr" defTabSz="914400" rtl="0" eaLnBrk="0" fontAlgn="base" latinLnBrk="0" hangingPunct="0">
              <a:lnSpc>
                <a:spcPct val="105000"/>
              </a:lnSpc>
              <a:spcBef>
                <a:spcPts val="200"/>
              </a:spcBef>
              <a:spcAft>
                <a:spcPct val="0"/>
              </a:spcAft>
              <a:buClr>
                <a:schemeClr val="accent2"/>
              </a:buClr>
              <a:buSzPct val="80000"/>
              <a:buFont typeface="Symbol" pitchFamily="18" charset="2"/>
              <a:buNone/>
              <a:tabLst/>
            </a:pPr>
            <a:r>
              <a:rPr kumimoji="0" lang="en-US" altLang="zh-TW" sz="2000" b="1" i="0" u="none" strike="noStrike" cap="none" normalizeH="0" baseline="0" dirty="0" smtClean="0">
                <a:ln>
                  <a:noFill/>
                </a:ln>
                <a:effectLst/>
                <a:latin typeface="標楷體" pitchFamily="65" charset="-120"/>
                <a:ea typeface="標楷體" pitchFamily="65" charset="-120"/>
                <a:cs typeface="Times New Roman" pitchFamily="18" charset="0"/>
              </a:rPr>
              <a:t>(8070)</a:t>
            </a:r>
          </a:p>
        </p:txBody>
      </p:sp>
      <p:sp>
        <p:nvSpPr>
          <p:cNvPr id="7" name="圓角矩形 6"/>
          <p:cNvSpPr/>
          <p:nvPr/>
        </p:nvSpPr>
        <p:spPr bwMode="auto">
          <a:xfrm>
            <a:off x="2483768" y="3284985"/>
            <a:ext cx="1728192" cy="576063"/>
          </a:xfrm>
          <a:prstGeom prst="roundRect">
            <a:avLst/>
          </a:prstGeom>
          <a:solidFill>
            <a:srgbClr val="FFCC00"/>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微軟正黑體" panose="020B0604030504040204" pitchFamily="34" charset="-120"/>
                <a:cs typeface="Times New Roman" pitchFamily="18" charset="0"/>
              </a:rPr>
              <a:t>SHAP</a:t>
            </a:r>
          </a:p>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微軟正黑體" panose="020B0604030504040204" pitchFamily="34" charset="-120"/>
                <a:cs typeface="Times New Roman" pitchFamily="18" charset="0"/>
              </a:rPr>
              <a:t> (Singapore)</a:t>
            </a:r>
            <a:endParaRPr lang="en-US" altLang="zh-TW" sz="1400" b="1" dirty="0">
              <a:latin typeface="Times New Roman" pitchFamily="18" charset="0"/>
              <a:ea typeface="微軟正黑體" panose="020B0604030504040204" pitchFamily="34" charset="-120"/>
              <a:cs typeface="Times New Roman" pitchFamily="18" charset="0"/>
            </a:endParaRPr>
          </a:p>
        </p:txBody>
      </p:sp>
      <p:sp>
        <p:nvSpPr>
          <p:cNvPr id="12" name="圓角矩形 11"/>
          <p:cNvSpPr/>
          <p:nvPr/>
        </p:nvSpPr>
        <p:spPr bwMode="auto">
          <a:xfrm>
            <a:off x="5580112" y="4941168"/>
            <a:ext cx="1368153" cy="652050"/>
          </a:xfrm>
          <a:prstGeom prst="roundRect">
            <a:avLst/>
          </a:prstGeom>
          <a:solidFill>
            <a:schemeClr val="accent6">
              <a:lumMod val="60000"/>
              <a:lumOff val="40000"/>
            </a:schemeClr>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標楷體" pitchFamily="65" charset="-120"/>
                <a:cs typeface="Times New Roman" pitchFamily="18" charset="0"/>
              </a:rPr>
              <a:t>MSHE</a:t>
            </a:r>
          </a:p>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標楷體" pitchFamily="65" charset="-120"/>
                <a:cs typeface="Times New Roman" pitchFamily="18" charset="0"/>
              </a:rPr>
              <a:t>(</a:t>
            </a:r>
            <a:r>
              <a:rPr lang="zh-TW" altLang="en-US" sz="1400" b="1" dirty="0" smtClean="0">
                <a:latin typeface="Times New Roman" pitchFamily="18" charset="0"/>
                <a:ea typeface="標楷體" pitchFamily="65" charset="-120"/>
                <a:cs typeface="Times New Roman" pitchFamily="18" charset="0"/>
              </a:rPr>
              <a:t>馬來西亞</a:t>
            </a:r>
            <a:r>
              <a:rPr lang="en-US" altLang="zh-TW" sz="1400" b="1" dirty="0" smtClean="0">
                <a:latin typeface="Times New Roman" pitchFamily="18" charset="0"/>
                <a:ea typeface="標楷體" pitchFamily="65" charset="-120"/>
                <a:cs typeface="Times New Roman" pitchFamily="18" charset="0"/>
              </a:rPr>
              <a:t>)</a:t>
            </a:r>
            <a:endParaRPr lang="en-US" altLang="zh-TW" sz="1400" b="1" dirty="0">
              <a:latin typeface="Times New Roman" pitchFamily="18" charset="0"/>
              <a:ea typeface="標楷體" pitchFamily="65" charset="-120"/>
              <a:cs typeface="Times New Roman" pitchFamily="18" charset="0"/>
            </a:endParaRPr>
          </a:p>
        </p:txBody>
      </p:sp>
      <p:sp>
        <p:nvSpPr>
          <p:cNvPr id="13" name="圓角矩形 12"/>
          <p:cNvSpPr/>
          <p:nvPr/>
        </p:nvSpPr>
        <p:spPr bwMode="auto">
          <a:xfrm>
            <a:off x="1043608" y="4941168"/>
            <a:ext cx="1368153" cy="652050"/>
          </a:xfrm>
          <a:prstGeom prst="roundRect">
            <a:avLst/>
          </a:prstGeom>
          <a:solidFill>
            <a:srgbClr val="99FF33"/>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標楷體" pitchFamily="65" charset="-120"/>
                <a:cs typeface="Times New Roman" pitchFamily="18" charset="0"/>
              </a:rPr>
              <a:t>SHEC</a:t>
            </a:r>
          </a:p>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標楷體" pitchFamily="65" charset="-120"/>
                <a:cs typeface="Times New Roman" pitchFamily="18" charset="0"/>
              </a:rPr>
              <a:t>(</a:t>
            </a:r>
            <a:r>
              <a:rPr lang="zh-TW" altLang="en-US" sz="1400" b="1" dirty="0" smtClean="0">
                <a:latin typeface="Times New Roman" pitchFamily="18" charset="0"/>
                <a:ea typeface="標楷體" pitchFamily="65" charset="-120"/>
                <a:cs typeface="Times New Roman" pitchFamily="18" charset="0"/>
              </a:rPr>
              <a:t>成都</a:t>
            </a:r>
            <a:r>
              <a:rPr lang="en-US" altLang="zh-TW" sz="1400" b="1" dirty="0" smtClean="0">
                <a:latin typeface="Times New Roman" pitchFamily="18" charset="0"/>
                <a:ea typeface="標楷體" pitchFamily="65" charset="-120"/>
                <a:cs typeface="Times New Roman" pitchFamily="18" charset="0"/>
              </a:rPr>
              <a:t>)</a:t>
            </a:r>
            <a:endParaRPr lang="en-US" altLang="zh-TW" sz="1400" b="1" dirty="0">
              <a:latin typeface="Times New Roman" pitchFamily="18" charset="0"/>
              <a:ea typeface="標楷體" pitchFamily="65" charset="-120"/>
              <a:cs typeface="Times New Roman" pitchFamily="18" charset="0"/>
            </a:endParaRPr>
          </a:p>
        </p:txBody>
      </p:sp>
      <p:sp>
        <p:nvSpPr>
          <p:cNvPr id="14" name="圓角矩形 13"/>
          <p:cNvSpPr/>
          <p:nvPr/>
        </p:nvSpPr>
        <p:spPr bwMode="auto">
          <a:xfrm>
            <a:off x="2555776" y="4941168"/>
            <a:ext cx="1368153" cy="652050"/>
          </a:xfrm>
          <a:prstGeom prst="roundRect">
            <a:avLst/>
          </a:prstGeom>
          <a:solidFill>
            <a:schemeClr val="accent4">
              <a:lumMod val="60000"/>
              <a:lumOff val="40000"/>
            </a:schemeClr>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標楷體" pitchFamily="65" charset="-120"/>
                <a:cs typeface="Times New Roman" pitchFamily="18" charset="0"/>
              </a:rPr>
              <a:t>SHPC</a:t>
            </a:r>
          </a:p>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標楷體" pitchFamily="65" charset="-120"/>
                <a:cs typeface="Times New Roman" pitchFamily="18" charset="0"/>
              </a:rPr>
              <a:t>(</a:t>
            </a:r>
            <a:r>
              <a:rPr lang="zh-TW" altLang="en-US" sz="1400" b="1" dirty="0" smtClean="0">
                <a:latin typeface="Times New Roman" pitchFamily="18" charset="0"/>
                <a:ea typeface="標楷體" pitchFamily="65" charset="-120"/>
                <a:cs typeface="Times New Roman" pitchFamily="18" charset="0"/>
              </a:rPr>
              <a:t>成都</a:t>
            </a:r>
            <a:r>
              <a:rPr lang="en-US" altLang="zh-TW" sz="1400" b="1" dirty="0" smtClean="0">
                <a:latin typeface="Times New Roman" pitchFamily="18" charset="0"/>
                <a:ea typeface="標楷體" pitchFamily="65" charset="-120"/>
                <a:cs typeface="Times New Roman" pitchFamily="18" charset="0"/>
              </a:rPr>
              <a:t>)</a:t>
            </a:r>
            <a:endParaRPr lang="en-US" altLang="zh-TW" sz="1400" b="1" dirty="0">
              <a:latin typeface="Times New Roman" pitchFamily="18" charset="0"/>
              <a:ea typeface="標楷體" pitchFamily="65" charset="-120"/>
              <a:cs typeface="Times New Roman" pitchFamily="18" charset="0"/>
            </a:endParaRPr>
          </a:p>
        </p:txBody>
      </p:sp>
      <p:sp>
        <p:nvSpPr>
          <p:cNvPr id="15" name="圓角矩形 14"/>
          <p:cNvSpPr/>
          <p:nvPr/>
        </p:nvSpPr>
        <p:spPr bwMode="auto">
          <a:xfrm>
            <a:off x="4067944" y="4941168"/>
            <a:ext cx="1368153" cy="652050"/>
          </a:xfrm>
          <a:prstGeom prst="roundRect">
            <a:avLst/>
          </a:prstGeom>
          <a:solidFill>
            <a:srgbClr val="00B0F0"/>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標楷體" pitchFamily="65" charset="-120"/>
                <a:cs typeface="Times New Roman" pitchFamily="18" charset="0"/>
              </a:rPr>
              <a:t>SHS</a:t>
            </a:r>
          </a:p>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標楷體" pitchFamily="65" charset="-120"/>
                <a:cs typeface="Times New Roman" pitchFamily="18" charset="0"/>
              </a:rPr>
              <a:t>(</a:t>
            </a:r>
            <a:r>
              <a:rPr lang="zh-TW" altLang="en-US" sz="1400" b="1" dirty="0" smtClean="0">
                <a:latin typeface="Times New Roman" pitchFamily="18" charset="0"/>
                <a:ea typeface="標楷體" pitchFamily="65" charset="-120"/>
                <a:cs typeface="Times New Roman" pitchFamily="18" charset="0"/>
              </a:rPr>
              <a:t>蘇州</a:t>
            </a:r>
            <a:r>
              <a:rPr lang="en-US" altLang="zh-TW" sz="1400" b="1" dirty="0" smtClean="0">
                <a:latin typeface="Times New Roman" pitchFamily="18" charset="0"/>
                <a:ea typeface="標楷體" pitchFamily="65" charset="-120"/>
                <a:cs typeface="Times New Roman" pitchFamily="18" charset="0"/>
              </a:rPr>
              <a:t>)</a:t>
            </a:r>
            <a:endParaRPr lang="en-US" altLang="zh-TW" sz="1400" b="1" dirty="0">
              <a:latin typeface="Times New Roman" pitchFamily="18" charset="0"/>
              <a:ea typeface="標楷體" pitchFamily="65" charset="-120"/>
              <a:cs typeface="Times New Roman" pitchFamily="18" charset="0"/>
            </a:endParaRPr>
          </a:p>
        </p:txBody>
      </p:sp>
      <p:sp>
        <p:nvSpPr>
          <p:cNvPr id="17" name="文字方塊 16"/>
          <p:cNvSpPr txBox="1"/>
          <p:nvPr/>
        </p:nvSpPr>
        <p:spPr>
          <a:xfrm>
            <a:off x="4788024" y="4581128"/>
            <a:ext cx="615874" cy="323165"/>
          </a:xfrm>
          <a:prstGeom prst="rect">
            <a:avLst/>
          </a:prstGeom>
          <a:noFill/>
        </p:spPr>
        <p:txBody>
          <a:bodyPr wrap="none" rtlCol="0">
            <a:spAutoFit/>
          </a:bodyPr>
          <a:lstStyle/>
          <a:p>
            <a:r>
              <a:rPr lang="en-US" altLang="zh-TW" sz="1500" dirty="0" smtClean="0">
                <a:solidFill>
                  <a:srgbClr val="FF0000"/>
                </a:solidFill>
              </a:rPr>
              <a:t>100%</a:t>
            </a:r>
          </a:p>
        </p:txBody>
      </p:sp>
      <p:sp>
        <p:nvSpPr>
          <p:cNvPr id="20" name="文字方塊 19"/>
          <p:cNvSpPr txBox="1"/>
          <p:nvPr/>
        </p:nvSpPr>
        <p:spPr>
          <a:xfrm>
            <a:off x="1835696" y="4581128"/>
            <a:ext cx="518091" cy="323165"/>
          </a:xfrm>
          <a:prstGeom prst="rect">
            <a:avLst/>
          </a:prstGeom>
          <a:noFill/>
        </p:spPr>
        <p:txBody>
          <a:bodyPr wrap="none" rtlCol="0">
            <a:spAutoFit/>
          </a:bodyPr>
          <a:lstStyle/>
          <a:p>
            <a:r>
              <a:rPr lang="en-US" altLang="zh-TW" sz="1500" dirty="0">
                <a:solidFill>
                  <a:srgbClr val="FF0000"/>
                </a:solidFill>
              </a:rPr>
              <a:t>7</a:t>
            </a:r>
            <a:r>
              <a:rPr lang="en-US" altLang="zh-TW" sz="1500" dirty="0" smtClean="0">
                <a:solidFill>
                  <a:srgbClr val="FF0000"/>
                </a:solidFill>
              </a:rPr>
              <a:t>0%</a:t>
            </a:r>
          </a:p>
        </p:txBody>
      </p:sp>
      <p:sp>
        <p:nvSpPr>
          <p:cNvPr id="21" name="文字方塊 20"/>
          <p:cNvSpPr txBox="1"/>
          <p:nvPr/>
        </p:nvSpPr>
        <p:spPr>
          <a:xfrm>
            <a:off x="3347864" y="4581128"/>
            <a:ext cx="518091" cy="323165"/>
          </a:xfrm>
          <a:prstGeom prst="rect">
            <a:avLst/>
          </a:prstGeom>
          <a:noFill/>
        </p:spPr>
        <p:txBody>
          <a:bodyPr wrap="none" rtlCol="0">
            <a:spAutoFit/>
          </a:bodyPr>
          <a:lstStyle/>
          <a:p>
            <a:r>
              <a:rPr lang="en-US" altLang="zh-TW" sz="1500" dirty="0">
                <a:solidFill>
                  <a:srgbClr val="FF0000"/>
                </a:solidFill>
              </a:rPr>
              <a:t>7</a:t>
            </a:r>
            <a:r>
              <a:rPr lang="en-US" altLang="zh-TW" sz="1500" dirty="0" smtClean="0">
                <a:solidFill>
                  <a:srgbClr val="FF0000"/>
                </a:solidFill>
              </a:rPr>
              <a:t>0%</a:t>
            </a:r>
          </a:p>
        </p:txBody>
      </p:sp>
      <p:sp>
        <p:nvSpPr>
          <p:cNvPr id="22" name="文字方塊 21"/>
          <p:cNvSpPr txBox="1"/>
          <p:nvPr/>
        </p:nvSpPr>
        <p:spPr>
          <a:xfrm>
            <a:off x="6332391" y="4563561"/>
            <a:ext cx="615874" cy="323165"/>
          </a:xfrm>
          <a:prstGeom prst="rect">
            <a:avLst/>
          </a:prstGeom>
          <a:noFill/>
        </p:spPr>
        <p:txBody>
          <a:bodyPr wrap="none" rtlCol="0">
            <a:spAutoFit/>
          </a:bodyPr>
          <a:lstStyle/>
          <a:p>
            <a:r>
              <a:rPr lang="en-US" altLang="zh-TW" sz="1500" dirty="0" smtClean="0">
                <a:solidFill>
                  <a:srgbClr val="FF0000"/>
                </a:solidFill>
              </a:rPr>
              <a:t>100%</a:t>
            </a:r>
          </a:p>
        </p:txBody>
      </p:sp>
      <p:sp>
        <p:nvSpPr>
          <p:cNvPr id="27" name="文字方塊 26"/>
          <p:cNvSpPr txBox="1"/>
          <p:nvPr/>
        </p:nvSpPr>
        <p:spPr>
          <a:xfrm>
            <a:off x="1771774" y="5701393"/>
            <a:ext cx="570990" cy="323165"/>
          </a:xfrm>
          <a:prstGeom prst="rect">
            <a:avLst/>
          </a:prstGeom>
          <a:noFill/>
        </p:spPr>
        <p:txBody>
          <a:bodyPr wrap="none" rtlCol="0">
            <a:spAutoFit/>
          </a:bodyPr>
          <a:lstStyle/>
          <a:p>
            <a:r>
              <a:rPr lang="en-US" altLang="zh-TW" sz="1500" dirty="0" smtClean="0">
                <a:solidFill>
                  <a:srgbClr val="FF0000"/>
                </a:solidFill>
              </a:rPr>
              <a:t>30%</a:t>
            </a:r>
          </a:p>
        </p:txBody>
      </p:sp>
      <p:sp>
        <p:nvSpPr>
          <p:cNvPr id="28" name="文字方塊 27"/>
          <p:cNvSpPr txBox="1"/>
          <p:nvPr/>
        </p:nvSpPr>
        <p:spPr>
          <a:xfrm>
            <a:off x="3352939" y="5733256"/>
            <a:ext cx="570990" cy="323165"/>
          </a:xfrm>
          <a:prstGeom prst="rect">
            <a:avLst/>
          </a:prstGeom>
          <a:noFill/>
        </p:spPr>
        <p:txBody>
          <a:bodyPr wrap="none" rtlCol="0">
            <a:spAutoFit/>
          </a:bodyPr>
          <a:lstStyle/>
          <a:p>
            <a:r>
              <a:rPr lang="en-US" altLang="zh-TW" sz="1500" dirty="0" smtClean="0">
                <a:solidFill>
                  <a:srgbClr val="FF0000"/>
                </a:solidFill>
              </a:rPr>
              <a:t>30%</a:t>
            </a:r>
          </a:p>
        </p:txBody>
      </p:sp>
      <p:sp>
        <p:nvSpPr>
          <p:cNvPr id="33" name="圓角矩形 32"/>
          <p:cNvSpPr/>
          <p:nvPr/>
        </p:nvSpPr>
        <p:spPr bwMode="auto">
          <a:xfrm>
            <a:off x="7092280" y="4941168"/>
            <a:ext cx="1524030" cy="652050"/>
          </a:xfrm>
          <a:prstGeom prst="roundRect">
            <a:avLst/>
          </a:prstGeom>
          <a:solidFill>
            <a:srgbClr val="0070C0"/>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標楷體" pitchFamily="65" charset="-120"/>
                <a:cs typeface="Times New Roman" pitchFamily="18" charset="0"/>
              </a:rPr>
              <a:t>SHT</a:t>
            </a:r>
          </a:p>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標楷體" pitchFamily="65" charset="-120"/>
                <a:cs typeface="Times New Roman" pitchFamily="18" charset="0"/>
              </a:rPr>
              <a:t>(</a:t>
            </a:r>
            <a:r>
              <a:rPr lang="zh-TW" altLang="en-US" sz="1400" b="1" dirty="0" smtClean="0">
                <a:latin typeface="Times New Roman" pitchFamily="18" charset="0"/>
                <a:ea typeface="標楷體" pitchFamily="65" charset="-120"/>
                <a:cs typeface="Times New Roman" pitchFamily="18" charset="0"/>
              </a:rPr>
              <a:t>台灣</a:t>
            </a:r>
            <a:r>
              <a:rPr lang="en-US" altLang="zh-TW" sz="1400" b="1" dirty="0" smtClean="0">
                <a:latin typeface="Times New Roman" pitchFamily="18" charset="0"/>
                <a:ea typeface="標楷體" pitchFamily="65" charset="-120"/>
                <a:cs typeface="Times New Roman" pitchFamily="18" charset="0"/>
              </a:rPr>
              <a:t>)</a:t>
            </a:r>
            <a:endParaRPr lang="en-US" altLang="zh-TW" sz="1400" b="1" dirty="0">
              <a:latin typeface="Times New Roman" pitchFamily="18" charset="0"/>
              <a:ea typeface="標楷體" pitchFamily="65" charset="-120"/>
              <a:cs typeface="Times New Roman" pitchFamily="18" charset="0"/>
            </a:endParaRPr>
          </a:p>
        </p:txBody>
      </p:sp>
      <p:sp>
        <p:nvSpPr>
          <p:cNvPr id="35" name="文字方塊 34"/>
          <p:cNvSpPr txBox="1"/>
          <p:nvPr/>
        </p:nvSpPr>
        <p:spPr>
          <a:xfrm>
            <a:off x="7884368" y="4581128"/>
            <a:ext cx="708848" cy="338554"/>
          </a:xfrm>
          <a:prstGeom prst="rect">
            <a:avLst/>
          </a:prstGeom>
          <a:noFill/>
        </p:spPr>
        <p:txBody>
          <a:bodyPr wrap="none" rtlCol="0">
            <a:spAutoFit/>
          </a:bodyPr>
          <a:lstStyle/>
          <a:p>
            <a:r>
              <a:rPr lang="en-US" altLang="zh-TW" sz="1600" dirty="0" smtClean="0">
                <a:solidFill>
                  <a:srgbClr val="FF0000"/>
                </a:solidFill>
              </a:rPr>
              <a:t>100%</a:t>
            </a:r>
          </a:p>
        </p:txBody>
      </p:sp>
      <p:cxnSp>
        <p:nvCxnSpPr>
          <p:cNvPr id="55" name="肘形接點 54"/>
          <p:cNvCxnSpPr/>
          <p:nvPr/>
        </p:nvCxnSpPr>
        <p:spPr>
          <a:xfrm>
            <a:off x="5156448" y="2331016"/>
            <a:ext cx="2736000" cy="2628000"/>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61" name="圓角矩形 60"/>
          <p:cNvSpPr/>
          <p:nvPr/>
        </p:nvSpPr>
        <p:spPr bwMode="auto">
          <a:xfrm>
            <a:off x="323528" y="4149080"/>
            <a:ext cx="1008112" cy="576064"/>
          </a:xfrm>
          <a:prstGeom prst="roundRect">
            <a:avLst/>
          </a:prstGeom>
          <a:solidFill>
            <a:schemeClr val="bg1">
              <a:lumMod val="95000"/>
            </a:schemeClr>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微軟正黑體" panose="020B0604030504040204" pitchFamily="34" charset="-120"/>
                <a:ea typeface="微軟正黑體" panose="020B0604030504040204" pitchFamily="34" charset="-120"/>
              </a:rPr>
              <a:t>WSP</a:t>
            </a:r>
            <a:endParaRPr lang="en-US" altLang="zh-TW" sz="1400" b="1" dirty="0">
              <a:latin typeface="微軟正黑體" panose="020B0604030504040204" pitchFamily="34" charset="-120"/>
              <a:ea typeface="微軟正黑體" panose="020B0604030504040204" pitchFamily="34" charset="-120"/>
            </a:endParaRPr>
          </a:p>
        </p:txBody>
      </p:sp>
      <p:cxnSp>
        <p:nvCxnSpPr>
          <p:cNvPr id="64" name="直線單箭頭接點 63"/>
          <p:cNvCxnSpPr/>
          <p:nvPr/>
        </p:nvCxnSpPr>
        <p:spPr>
          <a:xfrm>
            <a:off x="1691680" y="4438451"/>
            <a:ext cx="0" cy="504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9" name="文字方塊 38"/>
          <p:cNvSpPr txBox="1"/>
          <p:nvPr/>
        </p:nvSpPr>
        <p:spPr>
          <a:xfrm>
            <a:off x="2915816" y="2924944"/>
            <a:ext cx="644728" cy="338554"/>
          </a:xfrm>
          <a:prstGeom prst="rect">
            <a:avLst/>
          </a:prstGeom>
          <a:noFill/>
        </p:spPr>
        <p:txBody>
          <a:bodyPr wrap="none" rtlCol="0">
            <a:spAutoFit/>
          </a:bodyPr>
          <a:lstStyle/>
          <a:p>
            <a:r>
              <a:rPr lang="en-US" altLang="zh-TW" sz="1600" dirty="0" smtClean="0">
                <a:solidFill>
                  <a:srgbClr val="FF0000"/>
                </a:solidFill>
              </a:rPr>
              <a:t>100%</a:t>
            </a:r>
          </a:p>
        </p:txBody>
      </p:sp>
      <p:cxnSp>
        <p:nvCxnSpPr>
          <p:cNvPr id="57" name="圖案 56"/>
          <p:cNvCxnSpPr/>
          <p:nvPr/>
        </p:nvCxnSpPr>
        <p:spPr>
          <a:xfrm rot="16200000" flipH="1">
            <a:off x="1331577" y="4191239"/>
            <a:ext cx="1368000" cy="2520000"/>
          </a:xfrm>
          <a:prstGeom prst="bentConnector2">
            <a:avLst/>
          </a:prstGeom>
        </p:spPr>
        <p:style>
          <a:lnRef idx="1">
            <a:schemeClr val="dk1"/>
          </a:lnRef>
          <a:fillRef idx="0">
            <a:schemeClr val="dk1"/>
          </a:fillRef>
          <a:effectRef idx="0">
            <a:schemeClr val="dk1"/>
          </a:effectRef>
          <a:fontRef idx="minor">
            <a:schemeClr val="tx1"/>
          </a:fontRef>
        </p:style>
      </p:cxnSp>
      <p:cxnSp>
        <p:nvCxnSpPr>
          <p:cNvPr id="59" name="直線接點 58"/>
          <p:cNvCxnSpPr/>
          <p:nvPr/>
        </p:nvCxnSpPr>
        <p:spPr>
          <a:xfrm>
            <a:off x="1691680" y="4447925"/>
            <a:ext cx="4572000" cy="0"/>
          </a:xfrm>
          <a:prstGeom prst="line">
            <a:avLst/>
          </a:prstGeom>
        </p:spPr>
        <p:style>
          <a:lnRef idx="1">
            <a:schemeClr val="dk1"/>
          </a:lnRef>
          <a:fillRef idx="0">
            <a:schemeClr val="dk1"/>
          </a:fillRef>
          <a:effectRef idx="0">
            <a:schemeClr val="dk1"/>
          </a:effectRef>
          <a:fontRef idx="minor">
            <a:schemeClr val="tx1"/>
          </a:fontRef>
        </p:style>
      </p:cxnSp>
      <p:cxnSp>
        <p:nvCxnSpPr>
          <p:cNvPr id="73" name="直線接點 72"/>
          <p:cNvCxnSpPr/>
          <p:nvPr/>
        </p:nvCxnSpPr>
        <p:spPr>
          <a:xfrm>
            <a:off x="3491880" y="3861048"/>
            <a:ext cx="0" cy="576000"/>
          </a:xfrm>
          <a:prstGeom prst="line">
            <a:avLst/>
          </a:prstGeom>
        </p:spPr>
        <p:style>
          <a:lnRef idx="1">
            <a:schemeClr val="dk1"/>
          </a:lnRef>
          <a:fillRef idx="0">
            <a:schemeClr val="dk1"/>
          </a:fillRef>
          <a:effectRef idx="0">
            <a:schemeClr val="dk1"/>
          </a:effectRef>
          <a:fontRef idx="minor">
            <a:schemeClr val="tx1"/>
          </a:fontRef>
        </p:style>
      </p:cxnSp>
      <p:sp>
        <p:nvSpPr>
          <p:cNvPr id="93" name="文字方塊 92"/>
          <p:cNvSpPr txBox="1"/>
          <p:nvPr/>
        </p:nvSpPr>
        <p:spPr>
          <a:xfrm>
            <a:off x="899592" y="3645024"/>
            <a:ext cx="644728" cy="338554"/>
          </a:xfrm>
          <a:prstGeom prst="rect">
            <a:avLst/>
          </a:prstGeom>
          <a:noFill/>
        </p:spPr>
        <p:txBody>
          <a:bodyPr wrap="none" rtlCol="0">
            <a:spAutoFit/>
          </a:bodyPr>
          <a:lstStyle/>
          <a:p>
            <a:r>
              <a:rPr lang="en-US" altLang="zh-TW" sz="1600" dirty="0" smtClean="0">
                <a:solidFill>
                  <a:srgbClr val="FF0000"/>
                </a:solidFill>
              </a:rPr>
              <a:t>100%</a:t>
            </a:r>
          </a:p>
        </p:txBody>
      </p:sp>
      <p:cxnSp>
        <p:nvCxnSpPr>
          <p:cNvPr id="97" name="圖案 96"/>
          <p:cNvCxnSpPr/>
          <p:nvPr/>
        </p:nvCxnSpPr>
        <p:spPr>
          <a:xfrm rot="10800000" flipV="1">
            <a:off x="755576" y="3573016"/>
            <a:ext cx="1728000" cy="468000"/>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41" name="文字方塊 40"/>
          <p:cNvSpPr txBox="1"/>
          <p:nvPr/>
        </p:nvSpPr>
        <p:spPr>
          <a:xfrm>
            <a:off x="4788024" y="2924944"/>
            <a:ext cx="540533" cy="338554"/>
          </a:xfrm>
          <a:prstGeom prst="rect">
            <a:avLst/>
          </a:prstGeom>
          <a:noFill/>
        </p:spPr>
        <p:txBody>
          <a:bodyPr wrap="none" rtlCol="0">
            <a:spAutoFit/>
          </a:bodyPr>
          <a:lstStyle/>
          <a:p>
            <a:r>
              <a:rPr lang="en-US" altLang="zh-TW" sz="1600" dirty="0" smtClean="0">
                <a:solidFill>
                  <a:srgbClr val="FF0000"/>
                </a:solidFill>
              </a:rPr>
              <a:t>49%</a:t>
            </a:r>
          </a:p>
        </p:txBody>
      </p:sp>
      <p:sp>
        <p:nvSpPr>
          <p:cNvPr id="42" name="圓角矩形 41"/>
          <p:cNvSpPr/>
          <p:nvPr/>
        </p:nvSpPr>
        <p:spPr bwMode="auto">
          <a:xfrm>
            <a:off x="4355976" y="3284984"/>
            <a:ext cx="1368152" cy="576064"/>
          </a:xfrm>
          <a:prstGeom prst="roundRect">
            <a:avLst/>
          </a:prstGeom>
          <a:solidFill>
            <a:srgbClr val="FFCC00"/>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微軟正黑體" panose="020B0604030504040204" pitchFamily="34" charset="-120"/>
                <a:cs typeface="Times New Roman" pitchFamily="18" charset="0"/>
              </a:rPr>
              <a:t>OM</a:t>
            </a:r>
          </a:p>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微軟正黑體" panose="020B0604030504040204" pitchFamily="34" charset="-120"/>
                <a:cs typeface="Times New Roman" pitchFamily="18" charset="0"/>
              </a:rPr>
              <a:t> (Japan)</a:t>
            </a:r>
            <a:endParaRPr lang="en-US" altLang="zh-TW" sz="1400" b="1" dirty="0">
              <a:latin typeface="Times New Roman" pitchFamily="18" charset="0"/>
              <a:ea typeface="微軟正黑體" panose="020B0604030504040204" pitchFamily="34" charset="-120"/>
              <a:cs typeface="Times New Roman" pitchFamily="18" charset="0"/>
            </a:endParaRPr>
          </a:p>
        </p:txBody>
      </p:sp>
      <p:cxnSp>
        <p:nvCxnSpPr>
          <p:cNvPr id="46" name="肘形接點 54"/>
          <p:cNvCxnSpPr/>
          <p:nvPr/>
        </p:nvCxnSpPr>
        <p:spPr>
          <a:xfrm>
            <a:off x="5076232" y="2543498"/>
            <a:ext cx="1584000" cy="720000"/>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48" name="圓角矩形 47"/>
          <p:cNvSpPr/>
          <p:nvPr/>
        </p:nvSpPr>
        <p:spPr bwMode="auto">
          <a:xfrm>
            <a:off x="5940152" y="3284984"/>
            <a:ext cx="1368152" cy="576064"/>
          </a:xfrm>
          <a:prstGeom prst="roundRect">
            <a:avLst/>
          </a:prstGeom>
          <a:solidFill>
            <a:srgbClr val="FFCC00"/>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algn="ctr" eaLnBrk="0" fontAlgn="base" hangingPunct="0">
              <a:spcBef>
                <a:spcPts val="200"/>
              </a:spcBef>
              <a:spcAft>
                <a:spcPct val="0"/>
              </a:spcAft>
              <a:buClr>
                <a:schemeClr val="accent2"/>
              </a:buClr>
              <a:buSzPct val="80000"/>
            </a:pPr>
            <a:r>
              <a:rPr lang="en-US" altLang="zh-TW" sz="1400" b="1" dirty="0" smtClean="0">
                <a:latin typeface="Times New Roman" pitchFamily="18" charset="0"/>
                <a:ea typeface="微軟正黑體" panose="020B0604030504040204" pitchFamily="34" charset="-120"/>
                <a:cs typeface="Times New Roman" pitchFamily="18" charset="0"/>
              </a:rPr>
              <a:t>CWTC-J (Japan)</a:t>
            </a:r>
            <a:endParaRPr lang="en-US" altLang="zh-TW" sz="1400" b="1" dirty="0">
              <a:latin typeface="Times New Roman" pitchFamily="18" charset="0"/>
              <a:ea typeface="微軟正黑體" panose="020B0604030504040204" pitchFamily="34" charset="-120"/>
              <a:cs typeface="Times New Roman" pitchFamily="18" charset="0"/>
            </a:endParaRPr>
          </a:p>
        </p:txBody>
      </p:sp>
      <p:sp>
        <p:nvSpPr>
          <p:cNvPr id="49" name="文字方塊 48"/>
          <p:cNvSpPr txBox="1"/>
          <p:nvPr/>
        </p:nvSpPr>
        <p:spPr>
          <a:xfrm>
            <a:off x="6660232" y="2924944"/>
            <a:ext cx="644728" cy="338554"/>
          </a:xfrm>
          <a:prstGeom prst="rect">
            <a:avLst/>
          </a:prstGeom>
          <a:noFill/>
        </p:spPr>
        <p:txBody>
          <a:bodyPr wrap="none" rtlCol="0">
            <a:spAutoFit/>
          </a:bodyPr>
          <a:lstStyle/>
          <a:p>
            <a:r>
              <a:rPr lang="en-US" altLang="zh-TW" sz="1600" dirty="0" smtClean="0">
                <a:solidFill>
                  <a:srgbClr val="FF0000"/>
                </a:solidFill>
              </a:rPr>
              <a:t>100%</a:t>
            </a:r>
          </a:p>
        </p:txBody>
      </p:sp>
      <p:sp>
        <p:nvSpPr>
          <p:cNvPr id="44" name="標題 1"/>
          <p:cNvSpPr txBox="1">
            <a:spLocks/>
          </p:cNvSpPr>
          <p:nvPr/>
        </p:nvSpPr>
        <p:spPr>
          <a:xfrm>
            <a:off x="432060" y="1978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2800" b="1" dirty="0" smtClean="0">
                <a:solidFill>
                  <a:srgbClr val="002060"/>
                </a:solidFill>
                <a:latin typeface="標楷體" pitchFamily="65" charset="-120"/>
                <a:ea typeface="標楷體" pitchFamily="65" charset="-120"/>
              </a:rPr>
              <a:t>主要轉投資架構</a:t>
            </a:r>
            <a:endParaRPr lang="zh-TW" altLang="en-US" sz="2800" dirty="0"/>
          </a:p>
        </p:txBody>
      </p:sp>
      <p:pic>
        <p:nvPicPr>
          <p:cNvPr id="45"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直線單箭頭接點 46"/>
          <p:cNvCxnSpPr/>
          <p:nvPr/>
        </p:nvCxnSpPr>
        <p:spPr>
          <a:xfrm>
            <a:off x="3247807" y="4456588"/>
            <a:ext cx="0" cy="504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直線單箭頭接點 49"/>
          <p:cNvCxnSpPr/>
          <p:nvPr/>
        </p:nvCxnSpPr>
        <p:spPr>
          <a:xfrm>
            <a:off x="4706156" y="4436235"/>
            <a:ext cx="0" cy="504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直線單箭頭接點 50"/>
          <p:cNvCxnSpPr/>
          <p:nvPr/>
        </p:nvCxnSpPr>
        <p:spPr>
          <a:xfrm>
            <a:off x="6263680" y="4447925"/>
            <a:ext cx="0" cy="504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直線單箭頭接點 51"/>
          <p:cNvCxnSpPr/>
          <p:nvPr/>
        </p:nvCxnSpPr>
        <p:spPr>
          <a:xfrm>
            <a:off x="4678947" y="2759498"/>
            <a:ext cx="0" cy="504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3" name="直線單箭頭接點 52"/>
          <p:cNvCxnSpPr/>
          <p:nvPr/>
        </p:nvCxnSpPr>
        <p:spPr>
          <a:xfrm>
            <a:off x="3638434" y="2798944"/>
            <a:ext cx="0" cy="504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4" name="直線單箭頭接點 53"/>
          <p:cNvCxnSpPr/>
          <p:nvPr/>
        </p:nvCxnSpPr>
        <p:spPr>
          <a:xfrm rot="10800000">
            <a:off x="3269839" y="5631239"/>
            <a:ext cx="0" cy="504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直線單箭頭接點 61"/>
          <p:cNvCxnSpPr/>
          <p:nvPr/>
        </p:nvCxnSpPr>
        <p:spPr>
          <a:xfrm rot="10800000">
            <a:off x="1674147" y="5610975"/>
            <a:ext cx="0" cy="504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 name="投影片編號版面配置區 1"/>
          <p:cNvSpPr>
            <a:spLocks noGrp="1"/>
          </p:cNvSpPr>
          <p:nvPr>
            <p:ph type="sldNum" sz="quarter" idx="12"/>
          </p:nvPr>
        </p:nvSpPr>
        <p:spPr/>
        <p:txBody>
          <a:bodyPr/>
          <a:lstStyle/>
          <a:p>
            <a:fld id="{E25C3285-3FAB-4576-96CD-965DFBF441FB}" type="slidenum">
              <a:rPr lang="zh-TW" altLang="en-US" smtClean="0"/>
              <a:pPr/>
              <a:t>8</a:t>
            </a:fld>
            <a:endParaRPr lang="zh-TW" altLang="en-US"/>
          </a:p>
        </p:txBody>
      </p:sp>
      <p:sp>
        <p:nvSpPr>
          <p:cNvPr id="40" name="圓角矩形 39"/>
          <p:cNvSpPr/>
          <p:nvPr/>
        </p:nvSpPr>
        <p:spPr bwMode="auto">
          <a:xfrm>
            <a:off x="3428256" y="1997224"/>
            <a:ext cx="1728192" cy="792120"/>
          </a:xfrm>
          <a:prstGeom prst="roundRect">
            <a:avLst/>
          </a:prstGeom>
          <a:solidFill>
            <a:srgbClr val="FF9900"/>
          </a:solidFill>
          <a:ln w="9525" cap="flat" cmpd="sng" algn="ctr">
            <a:noFill/>
            <a:prstDash val="solid"/>
            <a:round/>
            <a:headEnd type="none" w="med" len="med"/>
            <a:tailEnd type="none" w="med" len="med"/>
          </a:ln>
          <a:effectLst>
            <a:outerShdw dist="35921" dir="2700000" algn="ctr" rotWithShape="0">
              <a:schemeClr val="bg2"/>
            </a:outerShdw>
          </a:effectLst>
        </p:spPr>
        <p:txBody>
          <a:bodyPr vert="horz" wrap="square" lIns="0" tIns="0" rIns="0" bIns="0" numCol="1" rtlCol="0" anchor="ctr" anchorCtr="0" compatLnSpc="1">
            <a:prstTxWarp prst="textNoShape">
              <a:avLst/>
            </a:prstTxWarp>
          </a:bodyPr>
          <a:lstStyle/>
          <a:p>
            <a:pPr marL="268288" marR="0" indent="-268288" algn="ctr" defTabSz="914400" rtl="0" eaLnBrk="0" fontAlgn="base" latinLnBrk="0" hangingPunct="0">
              <a:lnSpc>
                <a:spcPct val="105000"/>
              </a:lnSpc>
              <a:spcBef>
                <a:spcPts val="200"/>
              </a:spcBef>
              <a:spcAft>
                <a:spcPct val="0"/>
              </a:spcAft>
              <a:buClr>
                <a:schemeClr val="accent2"/>
              </a:buClr>
              <a:buSzPct val="80000"/>
              <a:buFont typeface="Symbol" pitchFamily="18" charset="2"/>
              <a:buNone/>
              <a:tabLst/>
            </a:pPr>
            <a:r>
              <a:rPr lang="en-US" altLang="zh-TW" sz="2000" b="1" dirty="0" smtClean="0">
                <a:latin typeface="標楷體" pitchFamily="65" charset="-120"/>
                <a:ea typeface="標楷體" pitchFamily="65" charset="-120"/>
                <a:cs typeface="Times New Roman" pitchFamily="18" charset="0"/>
              </a:rPr>
              <a:t>CWTC</a:t>
            </a:r>
          </a:p>
          <a:p>
            <a:pPr marL="268288" marR="0" indent="-268288" algn="ctr" defTabSz="914400" rtl="0" eaLnBrk="0" fontAlgn="base" latinLnBrk="0" hangingPunct="0">
              <a:lnSpc>
                <a:spcPct val="105000"/>
              </a:lnSpc>
              <a:spcBef>
                <a:spcPts val="200"/>
              </a:spcBef>
              <a:spcAft>
                <a:spcPct val="0"/>
              </a:spcAft>
              <a:buClr>
                <a:schemeClr val="accent2"/>
              </a:buClr>
              <a:buSzPct val="80000"/>
              <a:buFont typeface="Symbol" pitchFamily="18" charset="2"/>
              <a:buNone/>
              <a:tabLst/>
            </a:pPr>
            <a:r>
              <a:rPr kumimoji="0" lang="en-US" altLang="zh-TW" sz="2000" b="1" i="0" u="none" strike="noStrike" cap="none" normalizeH="0" baseline="0" dirty="0" smtClean="0">
                <a:ln>
                  <a:noFill/>
                </a:ln>
                <a:effectLst/>
                <a:latin typeface="標楷體" pitchFamily="65" charset="-120"/>
                <a:ea typeface="標楷體" pitchFamily="65" charset="-120"/>
                <a:cs typeface="Times New Roman" pitchFamily="18" charset="0"/>
              </a:rPr>
              <a:t>(6548)</a:t>
            </a:r>
          </a:p>
        </p:txBody>
      </p:sp>
      <p:cxnSp>
        <p:nvCxnSpPr>
          <p:cNvPr id="43" name="直線單箭頭接點 42"/>
          <p:cNvCxnSpPr/>
          <p:nvPr/>
        </p:nvCxnSpPr>
        <p:spPr>
          <a:xfrm>
            <a:off x="4273844" y="1421224"/>
            <a:ext cx="0" cy="576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6" name="文字方塊 55"/>
          <p:cNvSpPr txBox="1"/>
          <p:nvPr/>
        </p:nvSpPr>
        <p:spPr>
          <a:xfrm>
            <a:off x="4391808" y="1539947"/>
            <a:ext cx="936749" cy="338554"/>
          </a:xfrm>
          <a:prstGeom prst="rect">
            <a:avLst/>
          </a:prstGeom>
          <a:noFill/>
        </p:spPr>
        <p:txBody>
          <a:bodyPr wrap="square" rtlCol="0">
            <a:spAutoFit/>
          </a:bodyPr>
          <a:lstStyle/>
          <a:p>
            <a:r>
              <a:rPr lang="en-US" altLang="zh-TW" sz="1600" dirty="0" smtClean="0">
                <a:solidFill>
                  <a:srgbClr val="FF0000"/>
                </a:solidFill>
              </a:rPr>
              <a:t>45.42%</a:t>
            </a:r>
          </a:p>
        </p:txBody>
      </p:sp>
    </p:spTree>
    <p:extLst>
      <p:ext uri="{BB962C8B-B14F-4D97-AF65-F5344CB8AC3E}">
        <p14:creationId xmlns:p14="http://schemas.microsoft.com/office/powerpoint/2010/main" val="1954842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780928"/>
            <a:ext cx="8229600" cy="1143000"/>
          </a:xfrm>
        </p:spPr>
        <p:txBody>
          <a:bodyPr/>
          <a:lstStyle/>
          <a:p>
            <a:r>
              <a:rPr lang="en-US" altLang="zh-TW" b="1" dirty="0" smtClean="0">
                <a:latin typeface="標楷體" pitchFamily="65" charset="-120"/>
                <a:ea typeface="標楷體" pitchFamily="65" charset="-120"/>
              </a:rPr>
              <a:t>B.</a:t>
            </a:r>
            <a:r>
              <a:rPr lang="zh-TW" altLang="en-US" b="1" dirty="0" smtClean="0">
                <a:latin typeface="標楷體" pitchFamily="65" charset="-120"/>
                <a:ea typeface="標楷體" pitchFamily="65" charset="-120"/>
              </a:rPr>
              <a:t>核心技術</a:t>
            </a:r>
            <a:endParaRPr lang="zh-TW" altLang="en-US" b="1" dirty="0">
              <a:latin typeface="標楷體" pitchFamily="65" charset="-120"/>
              <a:ea typeface="標楷體" pitchFamily="65" charset="-120"/>
            </a:endParaRPr>
          </a:p>
        </p:txBody>
      </p:sp>
      <p:sp>
        <p:nvSpPr>
          <p:cNvPr id="4" name="投影片編號版面配置區 3"/>
          <p:cNvSpPr>
            <a:spLocks noGrp="1"/>
          </p:cNvSpPr>
          <p:nvPr>
            <p:ph type="sldNum" sz="quarter" idx="12"/>
          </p:nvPr>
        </p:nvSpPr>
        <p:spPr/>
        <p:txBody>
          <a:bodyPr/>
          <a:lstStyle/>
          <a:p>
            <a:fld id="{E25C3285-3FAB-4576-96CD-965DFBF441FB}" type="slidenum">
              <a:rPr lang="zh-TW" altLang="en-US" smtClean="0"/>
              <a:pPr/>
              <a:t>9</a:t>
            </a:fld>
            <a:endParaRPr lang="zh-TW" altLang="en-US"/>
          </a:p>
        </p:txBody>
      </p:sp>
      <p:pic>
        <p:nvPicPr>
          <p:cNvPr id="6" name="圖片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1836"/>
            <a:ext cx="1619671" cy="7061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8559</TotalTime>
  <Words>1503</Words>
  <Application>Microsoft Office PowerPoint</Application>
  <PresentationFormat>如螢幕大小 (4:3)</PresentationFormat>
  <Paragraphs>265</Paragraphs>
  <Slides>36</Slides>
  <Notes>7</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36</vt:i4>
      </vt:variant>
    </vt:vector>
  </HeadingPairs>
  <TitlesOfParts>
    <vt:vector size="39" baseType="lpstr">
      <vt:lpstr>Office 佈景主題</vt:lpstr>
      <vt:lpstr>Worksheet</vt:lpstr>
      <vt:lpstr>工作表</vt:lpstr>
      <vt:lpstr>長華科技股份有限公司 (6548)</vt:lpstr>
      <vt:lpstr>Disclaimer </vt:lpstr>
      <vt:lpstr>  ON Semiconductor 2017 供應商獎</vt:lpstr>
      <vt:lpstr>大綱</vt:lpstr>
      <vt:lpstr>A.公司簡介</vt:lpstr>
      <vt:lpstr>公司基本資料</vt:lpstr>
      <vt:lpstr>公司沿革</vt:lpstr>
      <vt:lpstr>PowerPoint 簡報</vt:lpstr>
      <vt:lpstr>B.核心技術</vt:lpstr>
      <vt:lpstr>PowerPoint 簡報</vt:lpstr>
      <vt:lpstr>PowerPoint 簡報</vt:lpstr>
      <vt:lpstr>PowerPoint 簡報</vt:lpstr>
      <vt:lpstr>PowerPoint 簡報</vt:lpstr>
      <vt:lpstr>PowerPoint 簡報</vt:lpstr>
      <vt:lpstr>C. 車用電子 與QFN Wettable Flank封裝</vt:lpstr>
      <vt:lpstr>車用電子與QFN Wettable Flank封裝</vt:lpstr>
      <vt:lpstr>車用電子特性</vt:lpstr>
      <vt:lpstr>QFN(四邊扁平無接腳(Quad Flat No Lead))</vt:lpstr>
      <vt:lpstr>PowerPoint 簡報</vt:lpstr>
      <vt:lpstr>PowerPoint 簡報</vt:lpstr>
      <vt:lpstr>CWTC投入Wettable Flank製程優勢</vt:lpstr>
      <vt:lpstr>Etching Lead Frame (show 2x2 unit)</vt:lpstr>
      <vt:lpstr>Molding (show 2x2 unit)</vt:lpstr>
      <vt:lpstr>PowerPoint 簡報</vt:lpstr>
      <vt:lpstr>Plating (show 2x2 unit)</vt:lpstr>
      <vt:lpstr>Sawing Show (Unit)</vt:lpstr>
      <vt:lpstr>D.營運績效</vt:lpstr>
      <vt:lpstr>營運績效(合併月營收)</vt:lpstr>
      <vt:lpstr>PowerPoint 簡報</vt:lpstr>
      <vt:lpstr>PowerPoint 簡報</vt:lpstr>
      <vt:lpstr>PowerPoint 簡報</vt:lpstr>
      <vt:lpstr>產品組合(應用別)</vt:lpstr>
      <vt:lpstr>產品組合(製程別)</vt:lpstr>
      <vt:lpstr>E.未來展望</vt:lpstr>
      <vt:lpstr>PowerPoint 簡報</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長華(8070)與長華科(6548)</dc:title>
  <dc:creator>richie.su</dc:creator>
  <cp:lastModifiedBy>richie.su</cp:lastModifiedBy>
  <cp:revision>226</cp:revision>
  <cp:lastPrinted>2018-03-23T02:16:57Z</cp:lastPrinted>
  <dcterms:created xsi:type="dcterms:W3CDTF">2018-01-24T01:31:48Z</dcterms:created>
  <dcterms:modified xsi:type="dcterms:W3CDTF">2018-04-03T09:20:23Z</dcterms:modified>
</cp:coreProperties>
</file>